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media/image3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8" r:id="rId4"/>
    <p:sldId id="259" r:id="rId5"/>
    <p:sldId id="263" r:id="rId6"/>
    <p:sldId id="260" r:id="rId7"/>
    <p:sldId id="264" r:id="rId8"/>
    <p:sldId id="289" r:id="rId9"/>
    <p:sldId id="283" r:id="rId10"/>
    <p:sldId id="284" r:id="rId11"/>
    <p:sldId id="285" r:id="rId12"/>
    <p:sldId id="282" r:id="rId13"/>
    <p:sldId id="286" r:id="rId14"/>
    <p:sldId id="261" r:id="rId15"/>
    <p:sldId id="276" r:id="rId16"/>
    <p:sldId id="266" r:id="rId17"/>
    <p:sldId id="287" r:id="rId18"/>
    <p:sldId id="288" r:id="rId19"/>
    <p:sldId id="262" r:id="rId20"/>
    <p:sldId id="278" r:id="rId21"/>
    <p:sldId id="257" r:id="rId22"/>
  </p:sldIdLst>
  <p:sldSz cx="12192000" cy="6858000"/>
  <p:notesSz cx="6858000" cy="9144000"/>
  <p:embeddedFontLst>
    <p:embeddedFont>
      <p:font typeface="汉仪大黑简" panose="02010600000101010101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AAD"/>
    <a:srgbClr val="F4C4A8"/>
    <a:srgbClr val="FEF6F0"/>
    <a:srgbClr val="567A84"/>
    <a:srgbClr val="DAE2AC"/>
    <a:srgbClr val="F9E1DE"/>
    <a:srgbClr val="557983"/>
    <a:srgbClr val="8CA0B5"/>
    <a:srgbClr val="F6C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7D86-3A0B-49A3-AC1A-D9EE1C0E4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FC24-98BD-49D5-BE46-8CD2A703D5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资源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4520" y="220980"/>
            <a:ext cx="6089650" cy="6416040"/>
          </a:xfrm>
          <a:prstGeom prst="rect">
            <a:avLst/>
          </a:prstGeom>
        </p:spPr>
      </p:pic>
      <p:sp>
        <p:nvSpPr>
          <p:cNvPr id="14" name="文本框 16"/>
          <p:cNvSpPr txBox="1"/>
          <p:nvPr/>
        </p:nvSpPr>
        <p:spPr>
          <a:xfrm flipH="1">
            <a:off x="2889250" y="1837055"/>
            <a:ext cx="62763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</a:rPr>
              <a:t>成均馆大学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</a:endParaRPr>
          </a:p>
          <a:p>
            <a:pPr algn="dist"/>
            <a:r>
              <a: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</a:rPr>
              <a:t>暑期</a:t>
            </a:r>
            <a:r>
              <a: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</a:rPr>
              <a:t>课程分享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sp>
        <p:nvSpPr>
          <p:cNvPr id="15" name="文本框 131"/>
          <p:cNvSpPr txBox="1"/>
          <p:nvPr/>
        </p:nvSpPr>
        <p:spPr>
          <a:xfrm>
            <a:off x="4390390" y="4885690"/>
            <a:ext cx="3160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</a:rPr>
              <a:t>分享人：陈萌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pic>
        <p:nvPicPr>
          <p:cNvPr id="2" name="图片 1" descr="资源 2"/>
          <p:cNvPicPr>
            <a:picLocks noChangeAspect="1"/>
          </p:cNvPicPr>
          <p:nvPr/>
        </p:nvPicPr>
        <p:blipFill>
          <a:blip r:embed="rId2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2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48255" y="3959860"/>
            <a:ext cx="69576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ko-KR" sz="200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Sungkyunkwan University Summer Program Sharing</a:t>
            </a:r>
            <a:endParaRPr lang="en-US" altLang="ko-KR" sz="200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  <a:sym typeface="汉仪大黑简" panose="0201060000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18" name="图片 17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092835" y="883920"/>
            <a:ext cx="1701165" cy="54800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975360" y="741680"/>
            <a:ext cx="1701800" cy="548005"/>
          </a:xfrm>
          <a:prstGeom prst="rect">
            <a:avLst/>
          </a:prstGeom>
          <a:gradFill>
            <a:gsLst>
              <a:gs pos="2000">
                <a:srgbClr val="C0D2BC"/>
              </a:gs>
              <a:gs pos="0">
                <a:srgbClr val="D5E1D2"/>
              </a:gs>
              <a:gs pos="100000">
                <a:srgbClr val="AAC2A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092835" y="815975"/>
            <a:ext cx="14668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食在</a:t>
            </a:r>
            <a:r>
              <a:rPr lang="en-US" altLang="zh-CN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K</a:t>
            </a:r>
            <a:r>
              <a:rPr lang="en-US" altLang="zh-CN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orea</a:t>
            </a:r>
            <a:endParaRPr lang="en-US" altLang="zh-CN" sz="2000" dirty="0" smtClean="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949450"/>
            <a:ext cx="4540250" cy="3405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7742" t="12276"/>
          <a:stretch>
            <a:fillRect/>
          </a:stretch>
        </p:blipFill>
        <p:spPr>
          <a:xfrm>
            <a:off x="2559685" y="1950085"/>
            <a:ext cx="4049395" cy="3404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445" y="1946910"/>
            <a:ext cx="4540885" cy="34080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595" y="1952625"/>
            <a:ext cx="4538980" cy="34048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750" y="1951990"/>
            <a:ext cx="4540250" cy="3405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18" name="图片 17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92835" y="883920"/>
            <a:ext cx="1701165" cy="54800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975360" y="741680"/>
            <a:ext cx="1701800" cy="548005"/>
          </a:xfrm>
          <a:prstGeom prst="rect">
            <a:avLst/>
          </a:prstGeom>
          <a:gradFill>
            <a:gsLst>
              <a:gs pos="2000">
                <a:srgbClr val="C0D2BC"/>
              </a:gs>
              <a:gs pos="0">
                <a:srgbClr val="D5E1D2"/>
              </a:gs>
              <a:gs pos="100000">
                <a:srgbClr val="AAC2A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92835" y="815975"/>
            <a:ext cx="14668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住在</a:t>
            </a:r>
            <a:r>
              <a:rPr lang="en-US" altLang="zh-CN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SKKU</a:t>
            </a:r>
            <a:endParaRPr lang="en-US" altLang="zh-CN" sz="2000" dirty="0" smtClean="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35" y="1697990"/>
            <a:ext cx="3023235" cy="4518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0" y="1289685"/>
            <a:ext cx="3023235" cy="508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415" y="1303655"/>
            <a:ext cx="3159125" cy="50660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13950" y="6430010"/>
            <a:ext cx="2273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图文来源：小红书</a:t>
            </a:r>
            <a:endParaRPr lang="zh-CN" altLang="en-US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18" name="图片 17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92835" y="883920"/>
            <a:ext cx="1701165" cy="54800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975360" y="741680"/>
            <a:ext cx="1701800" cy="548005"/>
          </a:xfrm>
          <a:prstGeom prst="rect">
            <a:avLst/>
          </a:prstGeom>
          <a:gradFill>
            <a:gsLst>
              <a:gs pos="2000">
                <a:srgbClr val="C0D2BC"/>
              </a:gs>
              <a:gs pos="0">
                <a:srgbClr val="D5E1D2"/>
              </a:gs>
              <a:gs pos="100000">
                <a:srgbClr val="AAC2A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92835" y="815975"/>
            <a:ext cx="14668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行在</a:t>
            </a:r>
            <a:r>
              <a:rPr lang="en-US" altLang="zh-CN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SKKU</a:t>
            </a:r>
            <a:endParaRPr lang="en-US" altLang="zh-CN" sz="2000" dirty="0" smtClean="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25221"/>
          <a:stretch>
            <a:fillRect/>
          </a:stretch>
        </p:blipFill>
        <p:spPr>
          <a:xfrm>
            <a:off x="1092835" y="2030730"/>
            <a:ext cx="3543300" cy="3619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135" y="2030730"/>
            <a:ext cx="3160395" cy="3614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9304" t="5294" r="9146" b="16015"/>
          <a:stretch>
            <a:fillRect/>
          </a:stretch>
        </p:blipFill>
        <p:spPr>
          <a:xfrm>
            <a:off x="8372475" y="2339975"/>
            <a:ext cx="2632710" cy="300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资源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4520" y="220980"/>
            <a:ext cx="6089650" cy="6416040"/>
          </a:xfrm>
          <a:prstGeom prst="rect">
            <a:avLst/>
          </a:prstGeom>
        </p:spPr>
      </p:pic>
      <p:pic>
        <p:nvPicPr>
          <p:cNvPr id="2" name="图片 1" descr="资源 2"/>
          <p:cNvPicPr>
            <a:picLocks noChangeAspect="1"/>
          </p:cNvPicPr>
          <p:nvPr/>
        </p:nvPicPr>
        <p:blipFill>
          <a:blip r:embed="rId2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2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472143" y="2021713"/>
            <a:ext cx="118872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03</a:t>
            </a:r>
            <a:endParaRPr lang="en-US" altLang="zh-CN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51065" y="3038646"/>
            <a:ext cx="32308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课程体验</a:t>
            </a:r>
            <a:endParaRPr lang="zh-CN" altLang="en-US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39612" y="4054309"/>
            <a:ext cx="505378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ko-KR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Study experience</a:t>
            </a:r>
            <a:endParaRPr lang="en-US" altLang="zh-CN" b="1" dirty="0" err="1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9525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06166" y="3553723"/>
            <a:ext cx="484759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战略管理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 Strategic Management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6475" y="3916680"/>
            <a:ext cx="10541635" cy="10382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授课内容以案例分析为主，需要参与小组课堂作业，有个人作业和期末考。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Case studies are the main content of the lecture, which requires participation and submission of group class work. There are individual assignments and a final exam.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06220" y="5125983"/>
            <a:ext cx="1072769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媒体与传播中的电子战略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 Digital Strategies in Media and 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ommunication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06475" y="5510530"/>
            <a:ext cx="10621010" cy="10382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授课内容以课堂实践为主，需要在各个平台上学习广告的制作与投放，有个人作业和期末考。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The teaching content is mainly classroom practice, which requires learning advertising production and delivery on various platforms, individual assignments and final exams.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95" y="944245"/>
            <a:ext cx="6191885" cy="241681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9525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pic>
        <p:nvPicPr>
          <p:cNvPr id="13" name="图案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635" y="663575"/>
            <a:ext cx="969010" cy="703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645" y="1484630"/>
            <a:ext cx="3341370" cy="4455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015" y="1484630"/>
            <a:ext cx="3437255" cy="4455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t="15466"/>
          <a:stretch>
            <a:fillRect/>
          </a:stretch>
        </p:blipFill>
        <p:spPr>
          <a:xfrm>
            <a:off x="8272780" y="1484630"/>
            <a:ext cx="3604260" cy="4454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9525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pic>
        <p:nvPicPr>
          <p:cNvPr id="13" name="图案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450" y="1616913"/>
            <a:ext cx="569970" cy="4138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91922" y="594686"/>
            <a:ext cx="4124960" cy="89154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课外文化活动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 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  <a:p>
            <a:pPr algn="l"/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Extracurricular cultural activities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63980" y="1524000"/>
            <a:ext cx="7876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在为期一个月的暑期课程中，学校组织了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多次集体参观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活动。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During the one-month summer program, the school organized </a:t>
            </a: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many</a:t>
            </a: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 group visits.</a:t>
            </a:r>
            <a:endParaRPr lang="zh-CN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680" y="2642870"/>
            <a:ext cx="2882900" cy="38455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90" y="2642870"/>
            <a:ext cx="2884170" cy="3845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b="18149"/>
          <a:stretch>
            <a:fillRect/>
          </a:stretch>
        </p:blipFill>
        <p:spPr>
          <a:xfrm>
            <a:off x="4784090" y="2642870"/>
            <a:ext cx="3195955" cy="3845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4495" y="2642870"/>
            <a:ext cx="3721100" cy="384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9525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pic>
        <p:nvPicPr>
          <p:cNvPr id="13" name="图案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450" y="1616913"/>
            <a:ext cx="569970" cy="4138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79552" y="594686"/>
            <a:ext cx="2867660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Surprise!!!!</a:t>
            </a:r>
            <a:endParaRPr lang="en-US" altLang="zh-CN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040" y="2190750"/>
            <a:ext cx="5201285" cy="3901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070" y="2190750"/>
            <a:ext cx="2867660" cy="39014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b="18257"/>
          <a:stretch>
            <a:fillRect/>
          </a:stretch>
        </p:blipFill>
        <p:spPr>
          <a:xfrm>
            <a:off x="7317105" y="2190750"/>
            <a:ext cx="3138805" cy="3902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资源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4520" y="220980"/>
            <a:ext cx="6089650" cy="6416040"/>
          </a:xfrm>
          <a:prstGeom prst="rect">
            <a:avLst/>
          </a:prstGeom>
        </p:spPr>
      </p:pic>
      <p:pic>
        <p:nvPicPr>
          <p:cNvPr id="2" name="图片 1" descr="资源 2"/>
          <p:cNvPicPr>
            <a:picLocks noChangeAspect="1"/>
          </p:cNvPicPr>
          <p:nvPr/>
        </p:nvPicPr>
        <p:blipFill>
          <a:blip r:embed="rId2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2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472143" y="2021713"/>
            <a:ext cx="118872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04</a:t>
            </a:r>
            <a:endParaRPr lang="en-US" altLang="zh-CN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51065" y="3038646"/>
            <a:ext cx="32308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感想总结</a:t>
            </a:r>
            <a:endParaRPr lang="zh-CN" altLang="en-US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39612" y="4054309"/>
            <a:ext cx="505378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ko-KR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Summary of feelings</a:t>
            </a:r>
            <a:endParaRPr lang="en-US" altLang="zh-CN" b="1" dirty="0" err="1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9525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824019" y="1670331"/>
            <a:ext cx="3802063" cy="1497330"/>
            <a:chOff x="1365250" y="1901825"/>
            <a:chExt cx="3802063" cy="1497330"/>
          </a:xfrm>
        </p:grpSpPr>
        <p:sp>
          <p:nvSpPr>
            <p:cNvPr id="5" name="Oval 50"/>
            <p:cNvSpPr>
              <a:spLocks noChangeArrowheads="1"/>
            </p:cNvSpPr>
            <p:nvPr/>
          </p:nvSpPr>
          <p:spPr bwMode="auto">
            <a:xfrm>
              <a:off x="1365250" y="1901825"/>
              <a:ext cx="876300" cy="873125"/>
            </a:xfrm>
            <a:prstGeom prst="ellipse">
              <a:avLst/>
            </a:prstGeom>
            <a:gradFill>
              <a:gsLst>
                <a:gs pos="50000">
                  <a:srgbClr val="C0D2BC"/>
                </a:gs>
                <a:gs pos="0">
                  <a:srgbClr val="D5E1D2"/>
                </a:gs>
                <a:gs pos="100000">
                  <a:srgbClr val="AAC2A5"/>
                </a:gs>
              </a:gsLst>
              <a:lin scaled="1"/>
            </a:gra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bg1"/>
                </a:solidFill>
                <a:latin typeface="微软雅黑" charset="-122"/>
                <a:ea typeface="微软雅黑" charset="-122"/>
                <a:sym typeface="+mn-lt"/>
              </a:endParaRPr>
            </a:p>
          </p:txBody>
        </p:sp>
        <p:sp>
          <p:nvSpPr>
            <p:cNvPr id="13" name="Freeform 53"/>
            <p:cNvSpPr>
              <a:spLocks noChangeArrowheads="1"/>
            </p:cNvSpPr>
            <p:nvPr/>
          </p:nvSpPr>
          <p:spPr bwMode="auto">
            <a:xfrm>
              <a:off x="2400300" y="2066925"/>
              <a:ext cx="2767013" cy="538163"/>
            </a:xfrm>
            <a:custGeom>
              <a:avLst/>
              <a:gdLst>
                <a:gd name="T0" fmla="*/ 713 w 736"/>
                <a:gd name="T1" fmla="*/ 0 h 143"/>
                <a:gd name="T2" fmla="*/ 72 w 736"/>
                <a:gd name="T3" fmla="*/ 0 h 143"/>
                <a:gd name="T4" fmla="*/ 50 w 736"/>
                <a:gd name="T5" fmla="*/ 22 h 143"/>
                <a:gd name="T6" fmla="*/ 50 w 736"/>
                <a:gd name="T7" fmla="*/ 31 h 143"/>
                <a:gd name="T8" fmla="*/ 0 w 736"/>
                <a:gd name="T9" fmla="*/ 72 h 143"/>
                <a:gd name="T10" fmla="*/ 50 w 736"/>
                <a:gd name="T11" fmla="*/ 112 h 143"/>
                <a:gd name="T12" fmla="*/ 50 w 736"/>
                <a:gd name="T13" fmla="*/ 121 h 143"/>
                <a:gd name="T14" fmla="*/ 72 w 736"/>
                <a:gd name="T15" fmla="*/ 143 h 143"/>
                <a:gd name="T16" fmla="*/ 713 w 736"/>
                <a:gd name="T17" fmla="*/ 143 h 143"/>
                <a:gd name="T18" fmla="*/ 736 w 736"/>
                <a:gd name="T19" fmla="*/ 121 h 143"/>
                <a:gd name="T20" fmla="*/ 736 w 736"/>
                <a:gd name="T21" fmla="*/ 22 h 143"/>
                <a:gd name="T22" fmla="*/ 713 w 736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6" h="143">
                  <a:moveTo>
                    <a:pt x="713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0" y="0"/>
                    <a:pt x="50" y="10"/>
                    <a:pt x="50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33"/>
                    <a:pt x="60" y="143"/>
                    <a:pt x="72" y="143"/>
                  </a:cubicBezTo>
                  <a:cubicBezTo>
                    <a:pt x="713" y="143"/>
                    <a:pt x="713" y="143"/>
                    <a:pt x="713" y="143"/>
                  </a:cubicBezTo>
                  <a:cubicBezTo>
                    <a:pt x="726" y="143"/>
                    <a:pt x="736" y="133"/>
                    <a:pt x="736" y="121"/>
                  </a:cubicBezTo>
                  <a:cubicBezTo>
                    <a:pt x="736" y="22"/>
                    <a:pt x="736" y="22"/>
                    <a:pt x="736" y="22"/>
                  </a:cubicBezTo>
                  <a:cubicBezTo>
                    <a:pt x="736" y="10"/>
                    <a:pt x="726" y="0"/>
                    <a:pt x="713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189169" y="2166728"/>
              <a:ext cx="14020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雅酷黑 65W" panose="020B0604020202020204" charset="-122"/>
                  <a:ea typeface="汉仪雅酷黑 65W" panose="020B0604020202020204" charset="-122"/>
                  <a:cs typeface="Arial" panose="020B0604020202090204" pitchFamily="34" charset="0"/>
                  <a:sym typeface="+mn-ea"/>
                </a:rPr>
                <a:t>课外活动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雅酷黑 65W" panose="020B0604020202020204" charset="-122"/>
                  <a:ea typeface="汉仪雅酷黑 65W" panose="020B0604020202020204" charset="-122"/>
                  <a:cs typeface="Arial" panose="020B0604020202090204" pitchFamily="34" charset="0"/>
                  <a:sym typeface="+mn-ea"/>
                </a:rPr>
                <a:t>丰富</a:t>
              </a:r>
              <a:endPara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3025" y="2705100"/>
              <a:ext cx="2553970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altLang="zh-CN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35W" panose="00020600040101010101" charset="-122"/>
                  <a:ea typeface="汉仪君黑-35W" panose="00020600040101010101" charset="-122"/>
                  <a:sym typeface="+mn-ea"/>
                </a:rPr>
                <a:t>Abundant extracurricular activities</a:t>
              </a:r>
              <a:endPara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+mn-ea"/>
              </a:endParaRPr>
            </a:p>
          </p:txBody>
        </p:sp>
        <p:sp>
          <p:nvSpPr>
            <p:cNvPr id="22" name="synchronization-arrows-couple_45888"/>
            <p:cNvSpPr>
              <a:spLocks noChangeAspect="1"/>
            </p:cNvSpPr>
            <p:nvPr/>
          </p:nvSpPr>
          <p:spPr bwMode="auto">
            <a:xfrm>
              <a:off x="1594331" y="2152659"/>
              <a:ext cx="418137" cy="366693"/>
            </a:xfrm>
            <a:custGeom>
              <a:avLst/>
              <a:gdLst>
                <a:gd name="connsiteX0" fmla="*/ 42911 w 606384"/>
                <a:gd name="connsiteY0" fmla="*/ 164911 h 531781"/>
                <a:gd name="connsiteX1" fmla="*/ 77191 w 606384"/>
                <a:gd name="connsiteY1" fmla="*/ 164911 h 531781"/>
                <a:gd name="connsiteX2" fmla="*/ 120102 w 606384"/>
                <a:gd name="connsiteY2" fmla="*/ 207756 h 531781"/>
                <a:gd name="connsiteX3" fmla="*/ 120102 w 606384"/>
                <a:gd name="connsiteY3" fmla="*/ 488019 h 531781"/>
                <a:gd name="connsiteX4" fmla="*/ 77191 w 606384"/>
                <a:gd name="connsiteY4" fmla="*/ 530863 h 531781"/>
                <a:gd name="connsiteX5" fmla="*/ 42911 w 606384"/>
                <a:gd name="connsiteY5" fmla="*/ 530863 h 531781"/>
                <a:gd name="connsiteX6" fmla="*/ 0 w 606384"/>
                <a:gd name="connsiteY6" fmla="*/ 488019 h 531781"/>
                <a:gd name="connsiteX7" fmla="*/ 0 w 606384"/>
                <a:gd name="connsiteY7" fmla="*/ 207756 h 531781"/>
                <a:gd name="connsiteX8" fmla="*/ 42911 w 606384"/>
                <a:gd name="connsiteY8" fmla="*/ 164911 h 531781"/>
                <a:gd name="connsiteX9" fmla="*/ 347159 w 606384"/>
                <a:gd name="connsiteY9" fmla="*/ 66362 h 531781"/>
                <a:gd name="connsiteX10" fmla="*/ 319571 w 606384"/>
                <a:gd name="connsiteY10" fmla="*/ 79973 h 531781"/>
                <a:gd name="connsiteX11" fmla="*/ 310133 w 606384"/>
                <a:gd name="connsiteY11" fmla="*/ 94308 h 531781"/>
                <a:gd name="connsiteX12" fmla="*/ 303277 w 606384"/>
                <a:gd name="connsiteY12" fmla="*/ 105100 h 531781"/>
                <a:gd name="connsiteX13" fmla="*/ 218013 w 606384"/>
                <a:gd name="connsiteY13" fmla="*/ 193126 h 531781"/>
                <a:gd name="connsiteX14" fmla="*/ 216480 w 606384"/>
                <a:gd name="connsiteY14" fmla="*/ 195864 h 531781"/>
                <a:gd name="connsiteX15" fmla="*/ 216480 w 606384"/>
                <a:gd name="connsiteY15" fmla="*/ 466064 h 531781"/>
                <a:gd name="connsiteX16" fmla="*/ 480903 w 606384"/>
                <a:gd name="connsiteY16" fmla="*/ 466064 h 531781"/>
                <a:gd name="connsiteX17" fmla="*/ 485339 w 606384"/>
                <a:gd name="connsiteY17" fmla="*/ 464050 h 531781"/>
                <a:gd name="connsiteX18" fmla="*/ 499698 w 606384"/>
                <a:gd name="connsiteY18" fmla="*/ 447540 h 531781"/>
                <a:gd name="connsiteX19" fmla="*/ 505909 w 606384"/>
                <a:gd name="connsiteY19" fmla="*/ 434171 h 531781"/>
                <a:gd name="connsiteX20" fmla="*/ 539627 w 606384"/>
                <a:gd name="connsiteY20" fmla="*/ 216401 h 531781"/>
                <a:gd name="connsiteX21" fmla="*/ 536481 w 606384"/>
                <a:gd name="connsiteY21" fmla="*/ 214790 h 531781"/>
                <a:gd name="connsiteX22" fmla="*/ 518654 w 606384"/>
                <a:gd name="connsiteY22" fmla="*/ 210603 h 531781"/>
                <a:gd name="connsiteX23" fmla="*/ 359420 w 606384"/>
                <a:gd name="connsiteY23" fmla="*/ 210603 h 531781"/>
                <a:gd name="connsiteX24" fmla="*/ 322072 w 606384"/>
                <a:gd name="connsiteY24" fmla="*/ 191918 h 531781"/>
                <a:gd name="connsiteX25" fmla="*/ 317070 w 606384"/>
                <a:gd name="connsiteY25" fmla="*/ 150603 h 531781"/>
                <a:gd name="connsiteX26" fmla="*/ 357323 w 606384"/>
                <a:gd name="connsiteY26" fmla="*/ 0 h 531781"/>
                <a:gd name="connsiteX27" fmla="*/ 380312 w 606384"/>
                <a:gd name="connsiteY27" fmla="*/ 1692 h 531781"/>
                <a:gd name="connsiteX28" fmla="*/ 413627 w 606384"/>
                <a:gd name="connsiteY28" fmla="*/ 23758 h 531781"/>
                <a:gd name="connsiteX29" fmla="*/ 417580 w 606384"/>
                <a:gd name="connsiteY29" fmla="*/ 65074 h 531781"/>
                <a:gd name="connsiteX30" fmla="*/ 388944 w 606384"/>
                <a:gd name="connsiteY30" fmla="*/ 144885 h 531781"/>
                <a:gd name="connsiteX31" fmla="*/ 518654 w 606384"/>
                <a:gd name="connsiteY31" fmla="*/ 144885 h 531781"/>
                <a:gd name="connsiteX32" fmla="*/ 565844 w 606384"/>
                <a:gd name="connsiteY32" fmla="*/ 155999 h 531781"/>
                <a:gd name="connsiteX33" fmla="*/ 575201 w 606384"/>
                <a:gd name="connsiteY33" fmla="*/ 160670 h 531781"/>
                <a:gd name="connsiteX34" fmla="*/ 605773 w 606384"/>
                <a:gd name="connsiteY34" fmla="*/ 219703 h 531781"/>
                <a:gd name="connsiteX35" fmla="*/ 570925 w 606384"/>
                <a:gd name="connsiteY35" fmla="*/ 444238 h 531781"/>
                <a:gd name="connsiteX36" fmla="*/ 549468 w 606384"/>
                <a:gd name="connsiteY36" fmla="*/ 490627 h 531781"/>
                <a:gd name="connsiteX37" fmla="*/ 534787 w 606384"/>
                <a:gd name="connsiteY37" fmla="*/ 507540 h 531781"/>
                <a:gd name="connsiteX38" fmla="*/ 481467 w 606384"/>
                <a:gd name="connsiteY38" fmla="*/ 531781 h 531781"/>
                <a:gd name="connsiteX39" fmla="*/ 200750 w 606384"/>
                <a:gd name="connsiteY39" fmla="*/ 531781 h 531781"/>
                <a:gd name="connsiteX40" fmla="*/ 150657 w 606384"/>
                <a:gd name="connsiteY40" fmla="*/ 481849 h 531781"/>
                <a:gd name="connsiteX41" fmla="*/ 150657 w 606384"/>
                <a:gd name="connsiteY41" fmla="*/ 194898 h 531781"/>
                <a:gd name="connsiteX42" fmla="*/ 177035 w 606384"/>
                <a:gd name="connsiteY42" fmla="*/ 141664 h 531781"/>
                <a:gd name="connsiteX43" fmla="*/ 248747 w 606384"/>
                <a:gd name="connsiteY43" fmla="*/ 68295 h 531781"/>
                <a:gd name="connsiteX44" fmla="*/ 253990 w 606384"/>
                <a:gd name="connsiteY44" fmla="*/ 60080 h 531781"/>
                <a:gd name="connsiteX45" fmla="*/ 270365 w 606384"/>
                <a:gd name="connsiteY45" fmla="*/ 36322 h 531781"/>
                <a:gd name="connsiteX46" fmla="*/ 357323 w 606384"/>
                <a:gd name="connsiteY46" fmla="*/ 0 h 53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384" h="531781">
                  <a:moveTo>
                    <a:pt x="42911" y="164911"/>
                  </a:moveTo>
                  <a:lnTo>
                    <a:pt x="77191" y="164911"/>
                  </a:lnTo>
                  <a:cubicBezTo>
                    <a:pt x="100905" y="164911"/>
                    <a:pt x="120102" y="184159"/>
                    <a:pt x="120102" y="207756"/>
                  </a:cubicBezTo>
                  <a:lnTo>
                    <a:pt x="120102" y="488019"/>
                  </a:lnTo>
                  <a:cubicBezTo>
                    <a:pt x="120102" y="511696"/>
                    <a:pt x="100905" y="530863"/>
                    <a:pt x="77191" y="530863"/>
                  </a:cubicBezTo>
                  <a:lnTo>
                    <a:pt x="42911" y="530863"/>
                  </a:lnTo>
                  <a:cubicBezTo>
                    <a:pt x="19197" y="530863"/>
                    <a:pt x="0" y="511696"/>
                    <a:pt x="0" y="488019"/>
                  </a:cubicBezTo>
                  <a:lnTo>
                    <a:pt x="0" y="207756"/>
                  </a:lnTo>
                  <a:cubicBezTo>
                    <a:pt x="0" y="184159"/>
                    <a:pt x="19197" y="164911"/>
                    <a:pt x="42911" y="164911"/>
                  </a:cubicBezTo>
                  <a:close/>
                  <a:moveTo>
                    <a:pt x="347159" y="66362"/>
                  </a:moveTo>
                  <a:cubicBezTo>
                    <a:pt x="335462" y="67973"/>
                    <a:pt x="326186" y="72483"/>
                    <a:pt x="319571" y="79973"/>
                  </a:cubicBezTo>
                  <a:cubicBezTo>
                    <a:pt x="317393" y="82469"/>
                    <a:pt x="313037" y="89557"/>
                    <a:pt x="310133" y="94308"/>
                  </a:cubicBezTo>
                  <a:cubicBezTo>
                    <a:pt x="307713" y="98254"/>
                    <a:pt x="305374" y="102040"/>
                    <a:pt x="303277" y="105100"/>
                  </a:cubicBezTo>
                  <a:cubicBezTo>
                    <a:pt x="276576" y="144482"/>
                    <a:pt x="238583" y="177019"/>
                    <a:pt x="218013" y="193126"/>
                  </a:cubicBezTo>
                  <a:cubicBezTo>
                    <a:pt x="217448" y="193771"/>
                    <a:pt x="216722" y="194979"/>
                    <a:pt x="216480" y="195864"/>
                  </a:cubicBezTo>
                  <a:lnTo>
                    <a:pt x="216480" y="466064"/>
                  </a:lnTo>
                  <a:lnTo>
                    <a:pt x="480903" y="466064"/>
                  </a:lnTo>
                  <a:cubicBezTo>
                    <a:pt x="482193" y="465822"/>
                    <a:pt x="484371" y="464856"/>
                    <a:pt x="485339" y="464050"/>
                  </a:cubicBezTo>
                  <a:lnTo>
                    <a:pt x="499698" y="447540"/>
                  </a:lnTo>
                  <a:cubicBezTo>
                    <a:pt x="501876" y="445044"/>
                    <a:pt x="505425" y="437393"/>
                    <a:pt x="505909" y="434171"/>
                  </a:cubicBezTo>
                  <a:lnTo>
                    <a:pt x="539627" y="216401"/>
                  </a:lnTo>
                  <a:lnTo>
                    <a:pt x="536481" y="214790"/>
                  </a:lnTo>
                  <a:cubicBezTo>
                    <a:pt x="532529" y="212858"/>
                    <a:pt x="523010" y="210603"/>
                    <a:pt x="518654" y="210603"/>
                  </a:cubicBezTo>
                  <a:lnTo>
                    <a:pt x="359420" y="210603"/>
                  </a:lnTo>
                  <a:cubicBezTo>
                    <a:pt x="344093" y="210603"/>
                    <a:pt x="330461" y="203838"/>
                    <a:pt x="322072" y="191918"/>
                  </a:cubicBezTo>
                  <a:cubicBezTo>
                    <a:pt x="313763" y="180079"/>
                    <a:pt x="311908" y="165019"/>
                    <a:pt x="317070" y="150603"/>
                  </a:cubicBezTo>
                  <a:close/>
                  <a:moveTo>
                    <a:pt x="357323" y="0"/>
                  </a:moveTo>
                  <a:cubicBezTo>
                    <a:pt x="364825" y="0"/>
                    <a:pt x="372568" y="564"/>
                    <a:pt x="380312" y="1692"/>
                  </a:cubicBezTo>
                  <a:cubicBezTo>
                    <a:pt x="394268" y="3705"/>
                    <a:pt x="406448" y="11759"/>
                    <a:pt x="413627" y="23758"/>
                  </a:cubicBezTo>
                  <a:cubicBezTo>
                    <a:pt x="421129" y="36080"/>
                    <a:pt x="422501" y="51141"/>
                    <a:pt x="417580" y="65074"/>
                  </a:cubicBezTo>
                  <a:lnTo>
                    <a:pt x="388944" y="144885"/>
                  </a:lnTo>
                  <a:lnTo>
                    <a:pt x="518654" y="144885"/>
                  </a:lnTo>
                  <a:cubicBezTo>
                    <a:pt x="533335" y="144885"/>
                    <a:pt x="552776" y="149476"/>
                    <a:pt x="565844" y="155999"/>
                  </a:cubicBezTo>
                  <a:lnTo>
                    <a:pt x="575201" y="160670"/>
                  </a:lnTo>
                  <a:cubicBezTo>
                    <a:pt x="596577" y="171301"/>
                    <a:pt x="609403" y="196187"/>
                    <a:pt x="605773" y="219703"/>
                  </a:cubicBezTo>
                  <a:lnTo>
                    <a:pt x="570925" y="444238"/>
                  </a:lnTo>
                  <a:cubicBezTo>
                    <a:pt x="568586" y="459701"/>
                    <a:pt x="559713" y="478788"/>
                    <a:pt x="549468" y="490627"/>
                  </a:cubicBezTo>
                  <a:lnTo>
                    <a:pt x="534787" y="507540"/>
                  </a:lnTo>
                  <a:cubicBezTo>
                    <a:pt x="522365" y="521795"/>
                    <a:pt x="500424" y="531781"/>
                    <a:pt x="481467" y="531781"/>
                  </a:cubicBezTo>
                  <a:lnTo>
                    <a:pt x="200750" y="531781"/>
                  </a:lnTo>
                  <a:cubicBezTo>
                    <a:pt x="173082" y="531781"/>
                    <a:pt x="150657" y="509392"/>
                    <a:pt x="150657" y="481849"/>
                  </a:cubicBezTo>
                  <a:lnTo>
                    <a:pt x="150657" y="194898"/>
                  </a:lnTo>
                  <a:cubicBezTo>
                    <a:pt x="150657" y="175650"/>
                    <a:pt x="161547" y="153744"/>
                    <a:pt x="177035" y="141664"/>
                  </a:cubicBezTo>
                  <a:cubicBezTo>
                    <a:pt x="194459" y="128053"/>
                    <a:pt x="226967" y="100510"/>
                    <a:pt x="248747" y="68295"/>
                  </a:cubicBezTo>
                  <a:cubicBezTo>
                    <a:pt x="250360" y="65959"/>
                    <a:pt x="252134" y="63060"/>
                    <a:pt x="253990" y="60080"/>
                  </a:cubicBezTo>
                  <a:cubicBezTo>
                    <a:pt x="258749" y="52188"/>
                    <a:pt x="264234" y="43248"/>
                    <a:pt x="270365" y="36322"/>
                  </a:cubicBezTo>
                  <a:cubicBezTo>
                    <a:pt x="291499" y="12564"/>
                    <a:pt x="321507" y="0"/>
                    <a:pt x="3573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3" name="Group 50"/>
          <p:cNvGrpSpPr/>
          <p:nvPr/>
        </p:nvGrpSpPr>
        <p:grpSpPr>
          <a:xfrm>
            <a:off x="6565918" y="1670331"/>
            <a:ext cx="3802063" cy="1497122"/>
            <a:chOff x="1365250" y="1901825"/>
            <a:chExt cx="3802063" cy="1497122"/>
          </a:xfrm>
        </p:grpSpPr>
        <p:sp>
          <p:nvSpPr>
            <p:cNvPr id="24" name="Oval 50"/>
            <p:cNvSpPr>
              <a:spLocks noChangeArrowheads="1"/>
            </p:cNvSpPr>
            <p:nvPr/>
          </p:nvSpPr>
          <p:spPr bwMode="auto">
            <a:xfrm>
              <a:off x="1365250" y="1901825"/>
              <a:ext cx="876300" cy="873125"/>
            </a:xfrm>
            <a:prstGeom prst="ellipse">
              <a:avLst/>
            </a:prstGeom>
            <a:gradFill>
              <a:gsLst>
                <a:gs pos="50000">
                  <a:srgbClr val="ECCFCB"/>
                </a:gs>
                <a:gs pos="0">
                  <a:srgbClr val="F2DFDC"/>
                </a:gs>
                <a:gs pos="100000">
                  <a:srgbClr val="E5BEB9"/>
                </a:gs>
              </a:gsLst>
              <a:lin scaled="1"/>
            </a:gra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bg1"/>
                </a:solidFill>
                <a:latin typeface="微软雅黑" charset="-122"/>
                <a:ea typeface="微软雅黑" charset="-122"/>
                <a:sym typeface="+mn-lt"/>
              </a:endParaRPr>
            </a:p>
          </p:txBody>
        </p:sp>
        <p:sp>
          <p:nvSpPr>
            <p:cNvPr id="25" name="Freeform 53"/>
            <p:cNvSpPr>
              <a:spLocks noChangeArrowheads="1"/>
            </p:cNvSpPr>
            <p:nvPr/>
          </p:nvSpPr>
          <p:spPr bwMode="auto">
            <a:xfrm>
              <a:off x="2400300" y="2066925"/>
              <a:ext cx="2767013" cy="538163"/>
            </a:xfrm>
            <a:custGeom>
              <a:avLst/>
              <a:gdLst>
                <a:gd name="T0" fmla="*/ 713 w 736"/>
                <a:gd name="T1" fmla="*/ 0 h 143"/>
                <a:gd name="T2" fmla="*/ 72 w 736"/>
                <a:gd name="T3" fmla="*/ 0 h 143"/>
                <a:gd name="T4" fmla="*/ 50 w 736"/>
                <a:gd name="T5" fmla="*/ 22 h 143"/>
                <a:gd name="T6" fmla="*/ 50 w 736"/>
                <a:gd name="T7" fmla="*/ 31 h 143"/>
                <a:gd name="T8" fmla="*/ 0 w 736"/>
                <a:gd name="T9" fmla="*/ 72 h 143"/>
                <a:gd name="T10" fmla="*/ 50 w 736"/>
                <a:gd name="T11" fmla="*/ 112 h 143"/>
                <a:gd name="T12" fmla="*/ 50 w 736"/>
                <a:gd name="T13" fmla="*/ 121 h 143"/>
                <a:gd name="T14" fmla="*/ 72 w 736"/>
                <a:gd name="T15" fmla="*/ 143 h 143"/>
                <a:gd name="T16" fmla="*/ 713 w 736"/>
                <a:gd name="T17" fmla="*/ 143 h 143"/>
                <a:gd name="T18" fmla="*/ 736 w 736"/>
                <a:gd name="T19" fmla="*/ 121 h 143"/>
                <a:gd name="T20" fmla="*/ 736 w 736"/>
                <a:gd name="T21" fmla="*/ 22 h 143"/>
                <a:gd name="T22" fmla="*/ 713 w 736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6" h="143">
                  <a:moveTo>
                    <a:pt x="713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0" y="0"/>
                    <a:pt x="50" y="10"/>
                    <a:pt x="50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33"/>
                    <a:pt x="60" y="143"/>
                    <a:pt x="72" y="143"/>
                  </a:cubicBezTo>
                  <a:cubicBezTo>
                    <a:pt x="713" y="143"/>
                    <a:pt x="713" y="143"/>
                    <a:pt x="713" y="143"/>
                  </a:cubicBezTo>
                  <a:cubicBezTo>
                    <a:pt x="726" y="143"/>
                    <a:pt x="736" y="133"/>
                    <a:pt x="736" y="121"/>
                  </a:cubicBezTo>
                  <a:cubicBezTo>
                    <a:pt x="736" y="22"/>
                    <a:pt x="736" y="22"/>
                    <a:pt x="736" y="22"/>
                  </a:cubicBezTo>
                  <a:cubicBezTo>
                    <a:pt x="736" y="10"/>
                    <a:pt x="726" y="0"/>
                    <a:pt x="713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189165" y="2166728"/>
              <a:ext cx="14020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雅酷黑 65W" panose="020B0604020202020204" charset="-122"/>
                  <a:ea typeface="汉仪雅酷黑 65W" panose="020B0604020202020204" charset="-122"/>
                  <a:cs typeface="Arial" panose="020B0604020202090204" pitchFamily="34" charset="0"/>
                  <a:sym typeface="+mn-ea"/>
                </a:rPr>
                <a:t>不同国家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雅酷黑 65W" panose="020B0604020202020204" charset="-122"/>
                  <a:ea typeface="汉仪雅酷黑 65W" panose="020B0604020202020204" charset="-122"/>
                  <a:cs typeface="Arial" panose="020B0604020202090204" pitchFamily="34" charset="0"/>
                  <a:sym typeface="+mn-ea"/>
                </a:rPr>
                <a:t>同学</a:t>
              </a:r>
              <a:endPara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endParaRPr>
            </a:p>
          </p:txBody>
        </p:sp>
        <p:sp>
          <p:nvSpPr>
            <p:cNvPr id="27" name="文本框 54"/>
            <p:cNvSpPr txBox="1"/>
            <p:nvPr/>
          </p:nvSpPr>
          <p:spPr>
            <a:xfrm>
              <a:off x="2613097" y="2704892"/>
              <a:ext cx="2554216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zh-CN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35W" panose="00020600040101010101" charset="-122"/>
                  <a:ea typeface="汉仪君黑-35W" panose="00020600040101010101" charset="-122"/>
                  <a:sym typeface="+mn-ea"/>
                </a:rPr>
                <a:t>Students from different countries</a:t>
              </a:r>
              <a:endPara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+mn-ea"/>
              </a:endParaRPr>
            </a:p>
          </p:txBody>
        </p:sp>
        <p:sp>
          <p:nvSpPr>
            <p:cNvPr id="28" name="synchronization-arrows-couple_45888"/>
            <p:cNvSpPr>
              <a:spLocks noChangeAspect="1"/>
            </p:cNvSpPr>
            <p:nvPr/>
          </p:nvSpPr>
          <p:spPr bwMode="auto">
            <a:xfrm>
              <a:off x="1594331" y="2140014"/>
              <a:ext cx="418137" cy="391982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6933" h="568969">
                  <a:moveTo>
                    <a:pt x="186787" y="175073"/>
                  </a:moveTo>
                  <a:lnTo>
                    <a:pt x="606933" y="175073"/>
                  </a:lnTo>
                  <a:lnTo>
                    <a:pt x="606933" y="474766"/>
                  </a:lnTo>
                  <a:lnTo>
                    <a:pt x="542311" y="474766"/>
                  </a:lnTo>
                  <a:lnTo>
                    <a:pt x="542311" y="568969"/>
                  </a:lnTo>
                  <a:lnTo>
                    <a:pt x="447978" y="474766"/>
                  </a:lnTo>
                  <a:lnTo>
                    <a:pt x="186787" y="474766"/>
                  </a:lnTo>
                  <a:close/>
                  <a:moveTo>
                    <a:pt x="0" y="0"/>
                  </a:moveTo>
                  <a:lnTo>
                    <a:pt x="420217" y="0"/>
                  </a:lnTo>
                  <a:lnTo>
                    <a:pt x="420217" y="135062"/>
                  </a:lnTo>
                  <a:lnTo>
                    <a:pt x="186797" y="135062"/>
                  </a:lnTo>
                  <a:lnTo>
                    <a:pt x="146776" y="135062"/>
                  </a:lnTo>
                  <a:lnTo>
                    <a:pt x="146776" y="175021"/>
                  </a:lnTo>
                  <a:lnTo>
                    <a:pt x="146776" y="311880"/>
                  </a:lnTo>
                  <a:lnTo>
                    <a:pt x="64634" y="393896"/>
                  </a:lnTo>
                  <a:lnTo>
                    <a:pt x="64634" y="299693"/>
                  </a:lnTo>
                  <a:lnTo>
                    <a:pt x="0" y="2996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9" name="Group 56"/>
          <p:cNvGrpSpPr/>
          <p:nvPr/>
        </p:nvGrpSpPr>
        <p:grpSpPr>
          <a:xfrm>
            <a:off x="1824019" y="4097413"/>
            <a:ext cx="3802063" cy="1676400"/>
            <a:chOff x="1365250" y="1901825"/>
            <a:chExt cx="3802063" cy="1676400"/>
          </a:xfrm>
        </p:grpSpPr>
        <p:sp>
          <p:nvSpPr>
            <p:cNvPr id="30" name="Oval 50"/>
            <p:cNvSpPr>
              <a:spLocks noChangeArrowheads="1"/>
            </p:cNvSpPr>
            <p:nvPr/>
          </p:nvSpPr>
          <p:spPr bwMode="auto">
            <a:xfrm>
              <a:off x="1365250" y="1901825"/>
              <a:ext cx="876300" cy="873125"/>
            </a:xfrm>
            <a:prstGeom prst="ellipse">
              <a:avLst/>
            </a:prstGeom>
            <a:gradFill>
              <a:gsLst>
                <a:gs pos="50000">
                  <a:srgbClr val="ECCFCB"/>
                </a:gs>
                <a:gs pos="0">
                  <a:srgbClr val="F2DFDC"/>
                </a:gs>
                <a:gs pos="100000">
                  <a:srgbClr val="E5BEB9"/>
                </a:gs>
              </a:gsLst>
              <a:lin scaled="1"/>
            </a:gra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bg1"/>
                </a:solidFill>
                <a:latin typeface="微软雅黑" charset="-122"/>
                <a:ea typeface="微软雅黑" charset="-122"/>
                <a:sym typeface="+mn-lt"/>
              </a:endParaRPr>
            </a:p>
          </p:txBody>
        </p:sp>
        <p:sp>
          <p:nvSpPr>
            <p:cNvPr id="31" name="Freeform 53"/>
            <p:cNvSpPr>
              <a:spLocks noChangeArrowheads="1"/>
            </p:cNvSpPr>
            <p:nvPr/>
          </p:nvSpPr>
          <p:spPr bwMode="auto">
            <a:xfrm>
              <a:off x="2400300" y="2066925"/>
              <a:ext cx="2767013" cy="538163"/>
            </a:xfrm>
            <a:custGeom>
              <a:avLst/>
              <a:gdLst>
                <a:gd name="T0" fmla="*/ 713 w 736"/>
                <a:gd name="T1" fmla="*/ 0 h 143"/>
                <a:gd name="T2" fmla="*/ 72 w 736"/>
                <a:gd name="T3" fmla="*/ 0 h 143"/>
                <a:gd name="T4" fmla="*/ 50 w 736"/>
                <a:gd name="T5" fmla="*/ 22 h 143"/>
                <a:gd name="T6" fmla="*/ 50 w 736"/>
                <a:gd name="T7" fmla="*/ 31 h 143"/>
                <a:gd name="T8" fmla="*/ 0 w 736"/>
                <a:gd name="T9" fmla="*/ 72 h 143"/>
                <a:gd name="T10" fmla="*/ 50 w 736"/>
                <a:gd name="T11" fmla="*/ 112 h 143"/>
                <a:gd name="T12" fmla="*/ 50 w 736"/>
                <a:gd name="T13" fmla="*/ 121 h 143"/>
                <a:gd name="T14" fmla="*/ 72 w 736"/>
                <a:gd name="T15" fmla="*/ 143 h 143"/>
                <a:gd name="T16" fmla="*/ 713 w 736"/>
                <a:gd name="T17" fmla="*/ 143 h 143"/>
                <a:gd name="T18" fmla="*/ 736 w 736"/>
                <a:gd name="T19" fmla="*/ 121 h 143"/>
                <a:gd name="T20" fmla="*/ 736 w 736"/>
                <a:gd name="T21" fmla="*/ 22 h 143"/>
                <a:gd name="T22" fmla="*/ 713 w 736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6" h="143">
                  <a:moveTo>
                    <a:pt x="713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0" y="0"/>
                    <a:pt x="50" y="10"/>
                    <a:pt x="50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33"/>
                    <a:pt x="60" y="143"/>
                    <a:pt x="72" y="143"/>
                  </a:cubicBezTo>
                  <a:cubicBezTo>
                    <a:pt x="713" y="143"/>
                    <a:pt x="713" y="143"/>
                    <a:pt x="713" y="143"/>
                  </a:cubicBezTo>
                  <a:cubicBezTo>
                    <a:pt x="726" y="143"/>
                    <a:pt x="736" y="133"/>
                    <a:pt x="736" y="121"/>
                  </a:cubicBezTo>
                  <a:cubicBezTo>
                    <a:pt x="736" y="22"/>
                    <a:pt x="736" y="22"/>
                    <a:pt x="736" y="22"/>
                  </a:cubicBezTo>
                  <a:cubicBezTo>
                    <a:pt x="736" y="10"/>
                    <a:pt x="726" y="0"/>
                    <a:pt x="713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189165" y="2166728"/>
              <a:ext cx="1402080" cy="583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雅酷黑 65W" panose="020B0604020202020204" charset="-122"/>
                  <a:ea typeface="汉仪雅酷黑 65W" panose="020B0604020202020204" charset="-122"/>
                  <a:cs typeface="Arial" panose="020B0604020202090204" pitchFamily="34" charset="0"/>
                  <a:sym typeface="+mn-ea"/>
                </a:rPr>
                <a:t>教授认真负责</a:t>
              </a:r>
              <a:endPara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endParaRPr>
            </a:p>
            <a:p>
              <a:pPr algn="ctr"/>
              <a:endPara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endParaRPr>
            </a:p>
          </p:txBody>
        </p:sp>
        <p:sp>
          <p:nvSpPr>
            <p:cNvPr id="33" name="文本框 60"/>
            <p:cNvSpPr txBox="1"/>
            <p:nvPr/>
          </p:nvSpPr>
          <p:spPr>
            <a:xfrm>
              <a:off x="2613025" y="2705100"/>
              <a:ext cx="2553970" cy="8731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zh-CN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35W" panose="00020600040101010101" charset="-122"/>
                  <a:ea typeface="汉仪君黑-35W" panose="00020600040101010101" charset="-122"/>
                  <a:sym typeface="+mn-ea"/>
                </a:rPr>
                <a:t>The professors are serious and responsible</a:t>
              </a:r>
              <a:endPara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+mn-ea"/>
              </a:endParaRPr>
            </a:p>
            <a:p>
              <a:pPr algn="ctr">
                <a:lnSpc>
                  <a:spcPct val="140000"/>
                </a:lnSpc>
              </a:pPr>
              <a:endPara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+mn-ea"/>
              </a:endParaRPr>
            </a:p>
          </p:txBody>
        </p:sp>
        <p:sp>
          <p:nvSpPr>
            <p:cNvPr id="34" name="synchronization-arrows-couple_45888"/>
            <p:cNvSpPr>
              <a:spLocks noChangeAspect="1"/>
            </p:cNvSpPr>
            <p:nvPr/>
          </p:nvSpPr>
          <p:spPr bwMode="auto">
            <a:xfrm>
              <a:off x="1594331" y="2181371"/>
              <a:ext cx="418137" cy="309268"/>
            </a:xfrm>
            <a:custGeom>
              <a:avLst/>
              <a:gdLst>
                <a:gd name="connsiteX0" fmla="*/ 292542 w 607639"/>
                <a:gd name="connsiteY0" fmla="*/ 89851 h 449431"/>
                <a:gd name="connsiteX1" fmla="*/ 270025 w 607639"/>
                <a:gd name="connsiteY1" fmla="*/ 112336 h 449431"/>
                <a:gd name="connsiteX2" fmla="*/ 292542 w 607639"/>
                <a:gd name="connsiteY2" fmla="*/ 134820 h 449431"/>
                <a:gd name="connsiteX3" fmla="*/ 315059 w 607639"/>
                <a:gd name="connsiteY3" fmla="*/ 112336 h 449431"/>
                <a:gd name="connsiteX4" fmla="*/ 292542 w 607639"/>
                <a:gd name="connsiteY4" fmla="*/ 89851 h 449431"/>
                <a:gd name="connsiteX5" fmla="*/ 202564 w 607639"/>
                <a:gd name="connsiteY5" fmla="*/ 89851 h 449431"/>
                <a:gd name="connsiteX6" fmla="*/ 180047 w 607639"/>
                <a:gd name="connsiteY6" fmla="*/ 112336 h 449431"/>
                <a:gd name="connsiteX7" fmla="*/ 202564 w 607639"/>
                <a:gd name="connsiteY7" fmla="*/ 134820 h 449431"/>
                <a:gd name="connsiteX8" fmla="*/ 224992 w 607639"/>
                <a:gd name="connsiteY8" fmla="*/ 112336 h 449431"/>
                <a:gd name="connsiteX9" fmla="*/ 202564 w 607639"/>
                <a:gd name="connsiteY9" fmla="*/ 89851 h 449431"/>
                <a:gd name="connsiteX10" fmla="*/ 543997 w 607639"/>
                <a:gd name="connsiteY10" fmla="*/ 39164 h 449431"/>
                <a:gd name="connsiteX11" fmla="*/ 607639 w 607639"/>
                <a:gd name="connsiteY11" fmla="*/ 102708 h 449431"/>
                <a:gd name="connsiteX12" fmla="*/ 495042 w 607639"/>
                <a:gd name="connsiteY12" fmla="*/ 215043 h 449431"/>
                <a:gd name="connsiteX13" fmla="*/ 472612 w 607639"/>
                <a:gd name="connsiteY13" fmla="*/ 237528 h 449431"/>
                <a:gd name="connsiteX14" fmla="*/ 450092 w 607639"/>
                <a:gd name="connsiteY14" fmla="*/ 260013 h 449431"/>
                <a:gd name="connsiteX15" fmla="*/ 395441 w 607639"/>
                <a:gd name="connsiteY15" fmla="*/ 314581 h 449431"/>
                <a:gd name="connsiteX16" fmla="*/ 352538 w 607639"/>
                <a:gd name="connsiteY16" fmla="*/ 314581 h 449431"/>
                <a:gd name="connsiteX17" fmla="*/ 331799 w 607639"/>
                <a:gd name="connsiteY17" fmla="*/ 314581 h 449431"/>
                <a:gd name="connsiteX18" fmla="*/ 331799 w 607639"/>
                <a:gd name="connsiteY18" fmla="*/ 269611 h 449431"/>
                <a:gd name="connsiteX19" fmla="*/ 331799 w 607639"/>
                <a:gd name="connsiteY19" fmla="*/ 251037 h 449431"/>
                <a:gd name="connsiteX20" fmla="*/ 352449 w 607639"/>
                <a:gd name="connsiteY20" fmla="*/ 230330 h 449431"/>
                <a:gd name="connsiteX21" fmla="*/ 450092 w 607639"/>
                <a:gd name="connsiteY21" fmla="*/ 132925 h 449431"/>
                <a:gd name="connsiteX22" fmla="*/ 472612 w 607639"/>
                <a:gd name="connsiteY22" fmla="*/ 110440 h 449431"/>
                <a:gd name="connsiteX23" fmla="*/ 495042 w 607639"/>
                <a:gd name="connsiteY23" fmla="*/ 87955 h 449431"/>
                <a:gd name="connsiteX24" fmla="*/ 22517 w 607639"/>
                <a:gd name="connsiteY24" fmla="*/ 0 h 449431"/>
                <a:gd name="connsiteX25" fmla="*/ 472589 w 607639"/>
                <a:gd name="connsiteY25" fmla="*/ 0 h 449431"/>
                <a:gd name="connsiteX26" fmla="*/ 495017 w 607639"/>
                <a:gd name="connsiteY26" fmla="*/ 22485 h 449431"/>
                <a:gd name="connsiteX27" fmla="*/ 495017 w 607639"/>
                <a:gd name="connsiteY27" fmla="*/ 24440 h 449431"/>
                <a:gd name="connsiteX28" fmla="*/ 472589 w 607639"/>
                <a:gd name="connsiteY28" fmla="*/ 46925 h 449431"/>
                <a:gd name="connsiteX29" fmla="*/ 450072 w 607639"/>
                <a:gd name="connsiteY29" fmla="*/ 69321 h 449431"/>
                <a:gd name="connsiteX30" fmla="*/ 404949 w 607639"/>
                <a:gd name="connsiteY30" fmla="*/ 114380 h 449431"/>
                <a:gd name="connsiteX31" fmla="*/ 405038 w 607639"/>
                <a:gd name="connsiteY31" fmla="*/ 112336 h 449431"/>
                <a:gd name="connsiteX32" fmla="*/ 382521 w 607639"/>
                <a:gd name="connsiteY32" fmla="*/ 89851 h 449431"/>
                <a:gd name="connsiteX33" fmla="*/ 360004 w 607639"/>
                <a:gd name="connsiteY33" fmla="*/ 112336 h 449431"/>
                <a:gd name="connsiteX34" fmla="*/ 382521 w 607639"/>
                <a:gd name="connsiteY34" fmla="*/ 134820 h 449431"/>
                <a:gd name="connsiteX35" fmla="*/ 384568 w 607639"/>
                <a:gd name="connsiteY35" fmla="*/ 134732 h 449431"/>
                <a:gd name="connsiteX36" fmla="*/ 299929 w 607639"/>
                <a:gd name="connsiteY36" fmla="*/ 219250 h 449431"/>
                <a:gd name="connsiteX37" fmla="*/ 295301 w 607639"/>
                <a:gd name="connsiteY37" fmla="*/ 224671 h 449431"/>
                <a:gd name="connsiteX38" fmla="*/ 157530 w 607639"/>
                <a:gd name="connsiteY38" fmla="*/ 224671 h 449431"/>
                <a:gd name="connsiteX39" fmla="*/ 135013 w 607639"/>
                <a:gd name="connsiteY39" fmla="*/ 247156 h 449431"/>
                <a:gd name="connsiteX40" fmla="*/ 157530 w 607639"/>
                <a:gd name="connsiteY40" fmla="*/ 269641 h 449431"/>
                <a:gd name="connsiteX41" fmla="*/ 286757 w 607639"/>
                <a:gd name="connsiteY41" fmla="*/ 269641 h 449431"/>
                <a:gd name="connsiteX42" fmla="*/ 286757 w 607639"/>
                <a:gd name="connsiteY42" fmla="*/ 314611 h 449431"/>
                <a:gd name="connsiteX43" fmla="*/ 142489 w 607639"/>
                <a:gd name="connsiteY43" fmla="*/ 314611 h 449431"/>
                <a:gd name="connsiteX44" fmla="*/ 119972 w 607639"/>
                <a:gd name="connsiteY44" fmla="*/ 337095 h 449431"/>
                <a:gd name="connsiteX45" fmla="*/ 142489 w 607639"/>
                <a:gd name="connsiteY45" fmla="*/ 359491 h 449431"/>
                <a:gd name="connsiteX46" fmla="*/ 331791 w 607639"/>
                <a:gd name="connsiteY46" fmla="*/ 359491 h 449431"/>
                <a:gd name="connsiteX47" fmla="*/ 352528 w 607639"/>
                <a:gd name="connsiteY47" fmla="*/ 359491 h 449431"/>
                <a:gd name="connsiteX48" fmla="*/ 395426 w 607639"/>
                <a:gd name="connsiteY48" fmla="*/ 359491 h 449431"/>
                <a:gd name="connsiteX49" fmla="*/ 427199 w 607639"/>
                <a:gd name="connsiteY49" fmla="*/ 346338 h 449431"/>
                <a:gd name="connsiteX50" fmla="*/ 450072 w 607639"/>
                <a:gd name="connsiteY50" fmla="*/ 323587 h 449431"/>
                <a:gd name="connsiteX51" fmla="*/ 472589 w 607639"/>
                <a:gd name="connsiteY51" fmla="*/ 301102 h 449431"/>
                <a:gd name="connsiteX52" fmla="*/ 495017 w 607639"/>
                <a:gd name="connsiteY52" fmla="*/ 278617 h 449431"/>
                <a:gd name="connsiteX53" fmla="*/ 495017 w 607639"/>
                <a:gd name="connsiteY53" fmla="*/ 426946 h 449431"/>
                <a:gd name="connsiteX54" fmla="*/ 472589 w 607639"/>
                <a:gd name="connsiteY54" fmla="*/ 449431 h 449431"/>
                <a:gd name="connsiteX55" fmla="*/ 22517 w 607639"/>
                <a:gd name="connsiteY55" fmla="*/ 449431 h 449431"/>
                <a:gd name="connsiteX56" fmla="*/ 0 w 607639"/>
                <a:gd name="connsiteY56" fmla="*/ 426946 h 449431"/>
                <a:gd name="connsiteX57" fmla="*/ 0 w 607639"/>
                <a:gd name="connsiteY57" fmla="*/ 22485 h 449431"/>
                <a:gd name="connsiteX58" fmla="*/ 22517 w 607639"/>
                <a:gd name="connsiteY58" fmla="*/ 0 h 44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07639" h="449431">
                  <a:moveTo>
                    <a:pt x="292542" y="89851"/>
                  </a:moveTo>
                  <a:cubicBezTo>
                    <a:pt x="280082" y="89851"/>
                    <a:pt x="270025" y="99893"/>
                    <a:pt x="270025" y="112336"/>
                  </a:cubicBezTo>
                  <a:cubicBezTo>
                    <a:pt x="270025" y="124778"/>
                    <a:pt x="280082" y="134820"/>
                    <a:pt x="292542" y="134820"/>
                  </a:cubicBezTo>
                  <a:cubicBezTo>
                    <a:pt x="305002" y="134820"/>
                    <a:pt x="315059" y="124778"/>
                    <a:pt x="315059" y="112336"/>
                  </a:cubicBezTo>
                  <a:cubicBezTo>
                    <a:pt x="315059" y="99893"/>
                    <a:pt x="305002" y="89851"/>
                    <a:pt x="292542" y="89851"/>
                  </a:cubicBezTo>
                  <a:close/>
                  <a:moveTo>
                    <a:pt x="202564" y="89851"/>
                  </a:moveTo>
                  <a:cubicBezTo>
                    <a:pt x="190104" y="89851"/>
                    <a:pt x="180047" y="99893"/>
                    <a:pt x="180047" y="112336"/>
                  </a:cubicBezTo>
                  <a:cubicBezTo>
                    <a:pt x="180047" y="124778"/>
                    <a:pt x="190104" y="134820"/>
                    <a:pt x="202564" y="134820"/>
                  </a:cubicBezTo>
                  <a:cubicBezTo>
                    <a:pt x="214935" y="134820"/>
                    <a:pt x="224992" y="124778"/>
                    <a:pt x="224992" y="112336"/>
                  </a:cubicBezTo>
                  <a:cubicBezTo>
                    <a:pt x="224992" y="99893"/>
                    <a:pt x="214935" y="89851"/>
                    <a:pt x="202564" y="89851"/>
                  </a:cubicBezTo>
                  <a:close/>
                  <a:moveTo>
                    <a:pt x="543997" y="39164"/>
                  </a:moveTo>
                  <a:lnTo>
                    <a:pt x="607639" y="102708"/>
                  </a:lnTo>
                  <a:lnTo>
                    <a:pt x="495042" y="215043"/>
                  </a:lnTo>
                  <a:lnTo>
                    <a:pt x="472612" y="237528"/>
                  </a:lnTo>
                  <a:lnTo>
                    <a:pt x="450092" y="260013"/>
                  </a:lnTo>
                  <a:lnTo>
                    <a:pt x="395441" y="314581"/>
                  </a:lnTo>
                  <a:lnTo>
                    <a:pt x="352538" y="314581"/>
                  </a:lnTo>
                  <a:lnTo>
                    <a:pt x="331799" y="314581"/>
                  </a:lnTo>
                  <a:lnTo>
                    <a:pt x="331799" y="269611"/>
                  </a:lnTo>
                  <a:lnTo>
                    <a:pt x="331799" y="251037"/>
                  </a:lnTo>
                  <a:lnTo>
                    <a:pt x="352449" y="230330"/>
                  </a:lnTo>
                  <a:lnTo>
                    <a:pt x="450092" y="132925"/>
                  </a:lnTo>
                  <a:lnTo>
                    <a:pt x="472612" y="110440"/>
                  </a:lnTo>
                  <a:lnTo>
                    <a:pt x="495042" y="87955"/>
                  </a:lnTo>
                  <a:close/>
                  <a:moveTo>
                    <a:pt x="22517" y="0"/>
                  </a:moveTo>
                  <a:lnTo>
                    <a:pt x="472589" y="0"/>
                  </a:lnTo>
                  <a:cubicBezTo>
                    <a:pt x="484960" y="0"/>
                    <a:pt x="495017" y="10043"/>
                    <a:pt x="495017" y="22485"/>
                  </a:cubicBezTo>
                  <a:lnTo>
                    <a:pt x="495017" y="24440"/>
                  </a:lnTo>
                  <a:lnTo>
                    <a:pt x="472589" y="46925"/>
                  </a:lnTo>
                  <a:lnTo>
                    <a:pt x="450072" y="69321"/>
                  </a:lnTo>
                  <a:lnTo>
                    <a:pt x="404949" y="114380"/>
                  </a:lnTo>
                  <a:cubicBezTo>
                    <a:pt x="405038" y="113757"/>
                    <a:pt x="405038" y="113047"/>
                    <a:pt x="405038" y="112336"/>
                  </a:cubicBezTo>
                  <a:cubicBezTo>
                    <a:pt x="405038" y="99893"/>
                    <a:pt x="394981" y="89851"/>
                    <a:pt x="382521" y="89851"/>
                  </a:cubicBezTo>
                  <a:cubicBezTo>
                    <a:pt x="370150" y="89851"/>
                    <a:pt x="360004" y="99893"/>
                    <a:pt x="360004" y="112336"/>
                  </a:cubicBezTo>
                  <a:cubicBezTo>
                    <a:pt x="360004" y="124778"/>
                    <a:pt x="370150" y="134820"/>
                    <a:pt x="382521" y="134820"/>
                  </a:cubicBezTo>
                  <a:cubicBezTo>
                    <a:pt x="383233" y="134820"/>
                    <a:pt x="383945" y="134732"/>
                    <a:pt x="384568" y="134732"/>
                  </a:cubicBezTo>
                  <a:lnTo>
                    <a:pt x="299929" y="219250"/>
                  </a:lnTo>
                  <a:cubicBezTo>
                    <a:pt x="298238" y="220938"/>
                    <a:pt x="296725" y="222805"/>
                    <a:pt x="295301" y="224671"/>
                  </a:cubicBezTo>
                  <a:lnTo>
                    <a:pt x="157530" y="224671"/>
                  </a:lnTo>
                  <a:cubicBezTo>
                    <a:pt x="145070" y="224671"/>
                    <a:pt x="135013" y="234803"/>
                    <a:pt x="135013" y="247156"/>
                  </a:cubicBezTo>
                  <a:cubicBezTo>
                    <a:pt x="135013" y="259598"/>
                    <a:pt x="145070" y="269641"/>
                    <a:pt x="157530" y="269641"/>
                  </a:cubicBezTo>
                  <a:lnTo>
                    <a:pt x="286757" y="269641"/>
                  </a:lnTo>
                  <a:lnTo>
                    <a:pt x="286757" y="314611"/>
                  </a:lnTo>
                  <a:lnTo>
                    <a:pt x="142489" y="314611"/>
                  </a:lnTo>
                  <a:cubicBezTo>
                    <a:pt x="130118" y="314611"/>
                    <a:pt x="119972" y="324653"/>
                    <a:pt x="119972" y="337095"/>
                  </a:cubicBezTo>
                  <a:cubicBezTo>
                    <a:pt x="119972" y="349449"/>
                    <a:pt x="130118" y="359491"/>
                    <a:pt x="142489" y="359491"/>
                  </a:cubicBezTo>
                  <a:lnTo>
                    <a:pt x="331791" y="359491"/>
                  </a:lnTo>
                  <a:lnTo>
                    <a:pt x="352528" y="359491"/>
                  </a:lnTo>
                  <a:lnTo>
                    <a:pt x="395426" y="359491"/>
                  </a:lnTo>
                  <a:cubicBezTo>
                    <a:pt x="407441" y="359491"/>
                    <a:pt x="418744" y="354870"/>
                    <a:pt x="427199" y="346338"/>
                  </a:cubicBezTo>
                  <a:lnTo>
                    <a:pt x="450072" y="323587"/>
                  </a:lnTo>
                  <a:lnTo>
                    <a:pt x="472589" y="301102"/>
                  </a:lnTo>
                  <a:lnTo>
                    <a:pt x="495017" y="278617"/>
                  </a:lnTo>
                  <a:lnTo>
                    <a:pt x="495017" y="426946"/>
                  </a:lnTo>
                  <a:cubicBezTo>
                    <a:pt x="495017" y="439388"/>
                    <a:pt x="484960" y="449431"/>
                    <a:pt x="472589" y="449431"/>
                  </a:cubicBezTo>
                  <a:lnTo>
                    <a:pt x="22517" y="449431"/>
                  </a:lnTo>
                  <a:cubicBezTo>
                    <a:pt x="10057" y="449431"/>
                    <a:pt x="0" y="439388"/>
                    <a:pt x="0" y="426946"/>
                  </a:cubicBezTo>
                  <a:lnTo>
                    <a:pt x="0" y="22485"/>
                  </a:lnTo>
                  <a:cubicBezTo>
                    <a:pt x="0" y="10043"/>
                    <a:pt x="10057" y="0"/>
                    <a:pt x="22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5" name="Group 62"/>
          <p:cNvGrpSpPr/>
          <p:nvPr/>
        </p:nvGrpSpPr>
        <p:grpSpPr>
          <a:xfrm>
            <a:off x="6565918" y="4097413"/>
            <a:ext cx="3802063" cy="1497122"/>
            <a:chOff x="1365250" y="1901825"/>
            <a:chExt cx="3802063" cy="1497122"/>
          </a:xfrm>
        </p:grpSpPr>
        <p:sp>
          <p:nvSpPr>
            <p:cNvPr id="36" name="Oval 50"/>
            <p:cNvSpPr>
              <a:spLocks noChangeArrowheads="1"/>
            </p:cNvSpPr>
            <p:nvPr/>
          </p:nvSpPr>
          <p:spPr bwMode="auto">
            <a:xfrm>
              <a:off x="1365250" y="1901825"/>
              <a:ext cx="876300" cy="873125"/>
            </a:xfrm>
            <a:prstGeom prst="ellipse">
              <a:avLst/>
            </a:prstGeom>
            <a:gradFill>
              <a:gsLst>
                <a:gs pos="50000">
                  <a:srgbClr val="C0D2BC"/>
                </a:gs>
                <a:gs pos="0">
                  <a:srgbClr val="D5E1D2"/>
                </a:gs>
                <a:gs pos="100000">
                  <a:srgbClr val="AAC2A5"/>
                </a:gs>
              </a:gsLst>
              <a:lin scaled="1"/>
            </a:gra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bg1"/>
                </a:solidFill>
                <a:latin typeface="微软雅黑" charset="-122"/>
                <a:ea typeface="微软雅黑" charset="-122"/>
                <a:sym typeface="+mn-lt"/>
              </a:endParaRPr>
            </a:p>
          </p:txBody>
        </p:sp>
        <p:sp>
          <p:nvSpPr>
            <p:cNvPr id="37" name="Freeform 53"/>
            <p:cNvSpPr>
              <a:spLocks noChangeArrowheads="1"/>
            </p:cNvSpPr>
            <p:nvPr/>
          </p:nvSpPr>
          <p:spPr bwMode="auto">
            <a:xfrm>
              <a:off x="2400300" y="2066925"/>
              <a:ext cx="2767013" cy="538163"/>
            </a:xfrm>
            <a:custGeom>
              <a:avLst/>
              <a:gdLst>
                <a:gd name="T0" fmla="*/ 713 w 736"/>
                <a:gd name="T1" fmla="*/ 0 h 143"/>
                <a:gd name="T2" fmla="*/ 72 w 736"/>
                <a:gd name="T3" fmla="*/ 0 h 143"/>
                <a:gd name="T4" fmla="*/ 50 w 736"/>
                <a:gd name="T5" fmla="*/ 22 h 143"/>
                <a:gd name="T6" fmla="*/ 50 w 736"/>
                <a:gd name="T7" fmla="*/ 31 h 143"/>
                <a:gd name="T8" fmla="*/ 0 w 736"/>
                <a:gd name="T9" fmla="*/ 72 h 143"/>
                <a:gd name="T10" fmla="*/ 50 w 736"/>
                <a:gd name="T11" fmla="*/ 112 h 143"/>
                <a:gd name="T12" fmla="*/ 50 w 736"/>
                <a:gd name="T13" fmla="*/ 121 h 143"/>
                <a:gd name="T14" fmla="*/ 72 w 736"/>
                <a:gd name="T15" fmla="*/ 143 h 143"/>
                <a:gd name="T16" fmla="*/ 713 w 736"/>
                <a:gd name="T17" fmla="*/ 143 h 143"/>
                <a:gd name="T18" fmla="*/ 736 w 736"/>
                <a:gd name="T19" fmla="*/ 121 h 143"/>
                <a:gd name="T20" fmla="*/ 736 w 736"/>
                <a:gd name="T21" fmla="*/ 22 h 143"/>
                <a:gd name="T22" fmla="*/ 713 w 736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6" h="143">
                  <a:moveTo>
                    <a:pt x="713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0" y="0"/>
                    <a:pt x="50" y="10"/>
                    <a:pt x="50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33"/>
                    <a:pt x="60" y="143"/>
                    <a:pt x="72" y="143"/>
                  </a:cubicBezTo>
                  <a:cubicBezTo>
                    <a:pt x="713" y="143"/>
                    <a:pt x="713" y="143"/>
                    <a:pt x="713" y="143"/>
                  </a:cubicBezTo>
                  <a:cubicBezTo>
                    <a:pt x="726" y="143"/>
                    <a:pt x="736" y="133"/>
                    <a:pt x="736" y="121"/>
                  </a:cubicBezTo>
                  <a:cubicBezTo>
                    <a:pt x="736" y="22"/>
                    <a:pt x="736" y="22"/>
                    <a:pt x="736" y="22"/>
                  </a:cubicBezTo>
                  <a:cubicBezTo>
                    <a:pt x="736" y="10"/>
                    <a:pt x="726" y="0"/>
                    <a:pt x="713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189166" y="2166728"/>
              <a:ext cx="14020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雅酷黑 65W" panose="020B0604020202020204" charset="-122"/>
                  <a:ea typeface="汉仪雅酷黑 65W" panose="020B0604020202020204" charset="-122"/>
                  <a:cs typeface="Arial" panose="020B0604020202090204" pitchFamily="34" charset="0"/>
                  <a:sym typeface="+mn-ea"/>
                </a:rPr>
                <a:t>购物出行便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雅酷黑 65W" panose="020B0604020202020204" charset="-122"/>
                  <a:ea typeface="汉仪雅酷黑 65W" panose="020B0604020202020204" charset="-122"/>
                  <a:cs typeface="Arial" panose="020B0604020202090204" pitchFamily="34" charset="0"/>
                  <a:sym typeface="+mn-ea"/>
                </a:rPr>
                <a:t>利</a:t>
              </a:r>
              <a:endPara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endParaRPr>
            </a:p>
          </p:txBody>
        </p:sp>
        <p:sp>
          <p:nvSpPr>
            <p:cNvPr id="39" name="文本框 66"/>
            <p:cNvSpPr txBox="1"/>
            <p:nvPr/>
          </p:nvSpPr>
          <p:spPr>
            <a:xfrm>
              <a:off x="2613097" y="2704892"/>
              <a:ext cx="2554216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zh-CN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35W" panose="00020600040101010101" charset="-122"/>
                  <a:ea typeface="汉仪君黑-35W" panose="00020600040101010101" charset="-122"/>
                  <a:sym typeface="+mn-ea"/>
                </a:rPr>
                <a:t>Convenient shopping and travel</a:t>
              </a:r>
              <a:endPara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+mn-ea"/>
              </a:endParaRPr>
            </a:p>
          </p:txBody>
        </p:sp>
        <p:sp>
          <p:nvSpPr>
            <p:cNvPr id="40" name="synchronization-arrows-couple_45888"/>
            <p:cNvSpPr>
              <a:spLocks noChangeAspect="1"/>
            </p:cNvSpPr>
            <p:nvPr/>
          </p:nvSpPr>
          <p:spPr bwMode="auto">
            <a:xfrm>
              <a:off x="1605104" y="2126937"/>
              <a:ext cx="396590" cy="418137"/>
            </a:xfrm>
            <a:custGeom>
              <a:avLst/>
              <a:gdLst>
                <a:gd name="T0" fmla="*/ 392 w 392"/>
                <a:gd name="T1" fmla="*/ 295 h 414"/>
                <a:gd name="T2" fmla="*/ 250 w 392"/>
                <a:gd name="T3" fmla="*/ 386 h 414"/>
                <a:gd name="T4" fmla="*/ 211 w 392"/>
                <a:gd name="T5" fmla="*/ 389 h 414"/>
                <a:gd name="T6" fmla="*/ 96 w 392"/>
                <a:gd name="T7" fmla="*/ 356 h 414"/>
                <a:gd name="T8" fmla="*/ 56 w 392"/>
                <a:gd name="T9" fmla="*/ 414 h 414"/>
                <a:gd name="T10" fmla="*/ 5 w 392"/>
                <a:gd name="T11" fmla="*/ 259 h 414"/>
                <a:gd name="T12" fmla="*/ 167 w 392"/>
                <a:gd name="T13" fmla="*/ 251 h 414"/>
                <a:gd name="T14" fmla="*/ 126 w 392"/>
                <a:gd name="T15" fmla="*/ 312 h 414"/>
                <a:gd name="T16" fmla="*/ 241 w 392"/>
                <a:gd name="T17" fmla="*/ 333 h 414"/>
                <a:gd name="T18" fmla="*/ 348 w 392"/>
                <a:gd name="T19" fmla="*/ 265 h 414"/>
                <a:gd name="T20" fmla="*/ 392 w 392"/>
                <a:gd name="T21" fmla="*/ 295 h 414"/>
                <a:gd name="T22" fmla="*/ 271 w 392"/>
                <a:gd name="T23" fmla="*/ 109 h 414"/>
                <a:gd name="T24" fmla="*/ 226 w 392"/>
                <a:gd name="T25" fmla="*/ 175 h 414"/>
                <a:gd name="T26" fmla="*/ 388 w 392"/>
                <a:gd name="T27" fmla="*/ 167 h 414"/>
                <a:gd name="T28" fmla="*/ 336 w 392"/>
                <a:gd name="T29" fmla="*/ 12 h 414"/>
                <a:gd name="T30" fmla="*/ 300 w 392"/>
                <a:gd name="T31" fmla="*/ 65 h 414"/>
                <a:gd name="T32" fmla="*/ 0 w 392"/>
                <a:gd name="T33" fmla="*/ 123 h 414"/>
                <a:gd name="T34" fmla="*/ 44 w 392"/>
                <a:gd name="T35" fmla="*/ 153 h 414"/>
                <a:gd name="T36" fmla="*/ 271 w 392"/>
                <a:gd name="T37" fmla="*/ 109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2" h="414">
                  <a:moveTo>
                    <a:pt x="392" y="295"/>
                  </a:moveTo>
                  <a:cubicBezTo>
                    <a:pt x="358" y="343"/>
                    <a:pt x="308" y="375"/>
                    <a:pt x="250" y="386"/>
                  </a:cubicBezTo>
                  <a:cubicBezTo>
                    <a:pt x="237" y="388"/>
                    <a:pt x="224" y="389"/>
                    <a:pt x="211" y="389"/>
                  </a:cubicBezTo>
                  <a:cubicBezTo>
                    <a:pt x="171" y="389"/>
                    <a:pt x="131" y="378"/>
                    <a:pt x="96" y="356"/>
                  </a:cubicBezTo>
                  <a:lnTo>
                    <a:pt x="56" y="414"/>
                  </a:lnTo>
                  <a:lnTo>
                    <a:pt x="5" y="259"/>
                  </a:lnTo>
                  <a:lnTo>
                    <a:pt x="167" y="251"/>
                  </a:lnTo>
                  <a:lnTo>
                    <a:pt x="126" y="312"/>
                  </a:lnTo>
                  <a:cubicBezTo>
                    <a:pt x="160" y="332"/>
                    <a:pt x="201" y="340"/>
                    <a:pt x="241" y="333"/>
                  </a:cubicBezTo>
                  <a:cubicBezTo>
                    <a:pt x="285" y="325"/>
                    <a:pt x="323" y="301"/>
                    <a:pt x="348" y="265"/>
                  </a:cubicBezTo>
                  <a:lnTo>
                    <a:pt x="392" y="295"/>
                  </a:lnTo>
                  <a:close/>
                  <a:moveTo>
                    <a:pt x="271" y="109"/>
                  </a:moveTo>
                  <a:lnTo>
                    <a:pt x="226" y="175"/>
                  </a:lnTo>
                  <a:lnTo>
                    <a:pt x="388" y="167"/>
                  </a:lnTo>
                  <a:lnTo>
                    <a:pt x="336" y="12"/>
                  </a:lnTo>
                  <a:lnTo>
                    <a:pt x="300" y="65"/>
                  </a:lnTo>
                  <a:cubicBezTo>
                    <a:pt x="202" y="0"/>
                    <a:pt x="68" y="25"/>
                    <a:pt x="0" y="123"/>
                  </a:cubicBezTo>
                  <a:lnTo>
                    <a:pt x="44" y="153"/>
                  </a:lnTo>
                  <a:cubicBezTo>
                    <a:pt x="95" y="80"/>
                    <a:pt x="196" y="61"/>
                    <a:pt x="271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rgbClr val="F4C4A8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资源 5"/>
          <p:cNvPicPr>
            <a:picLocks noChangeAspect="1"/>
          </p:cNvPicPr>
          <p:nvPr/>
        </p:nvPicPr>
        <p:blipFill>
          <a:blip r:embed="rId1"/>
          <a:srcRect l="6046" t="10270" b="12364"/>
          <a:stretch>
            <a:fillRect/>
          </a:stretch>
        </p:blipFill>
        <p:spPr>
          <a:xfrm>
            <a:off x="0" y="27305"/>
            <a:ext cx="12165965" cy="682625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4913544" y="2289535"/>
            <a:ext cx="279450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Reasons for choosing Sungkyunkwan</a:t>
            </a:r>
            <a:endParaRPr lang="en-US" altLang="ko-KR" sz="140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  <a:sym typeface="汉仪大黑简" panose="02010600000101010101" charset="-122"/>
            </a:endParaRPr>
          </a:p>
        </p:txBody>
      </p:sp>
      <p:sp>
        <p:nvSpPr>
          <p:cNvPr id="8" name="文本框"/>
          <p:cNvSpPr/>
          <p:nvPr/>
        </p:nvSpPr>
        <p:spPr>
          <a:xfrm>
            <a:off x="4913543" y="1840036"/>
            <a:ext cx="27945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选择成均馆的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原因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9" name="文本框 4"/>
          <p:cNvSpPr/>
          <p:nvPr/>
        </p:nvSpPr>
        <p:spPr>
          <a:xfrm>
            <a:off x="4900843" y="1345291"/>
            <a:ext cx="27945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</a:rPr>
              <a:t>01.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sp>
        <p:nvSpPr>
          <p:cNvPr id="10" name="文本框"/>
          <p:cNvSpPr txBox="1"/>
          <p:nvPr/>
        </p:nvSpPr>
        <p:spPr>
          <a:xfrm>
            <a:off x="8164195" y="2289810"/>
            <a:ext cx="26511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400"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Food, clothing, shelter and transportation</a:t>
            </a:r>
            <a:endParaRPr lang="en-US" altLang="ko-KR" sz="1400" dirty="0" err="1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  <a:sym typeface="汉仪大黑简" panose="02010600000101010101" charset="-122"/>
            </a:endParaRPr>
          </a:p>
        </p:txBody>
      </p:sp>
      <p:sp>
        <p:nvSpPr>
          <p:cNvPr id="12" name="文本框"/>
          <p:cNvSpPr/>
          <p:nvPr/>
        </p:nvSpPr>
        <p:spPr>
          <a:xfrm>
            <a:off x="8164235" y="1840036"/>
            <a:ext cx="27945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衣食住行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13" name="文本框"/>
          <p:cNvSpPr/>
          <p:nvPr/>
        </p:nvSpPr>
        <p:spPr>
          <a:xfrm>
            <a:off x="8151535" y="1345291"/>
            <a:ext cx="279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</a:rPr>
              <a:t>02.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sp>
        <p:nvSpPr>
          <p:cNvPr id="2" name="文本框"/>
          <p:cNvSpPr txBox="1"/>
          <p:nvPr/>
        </p:nvSpPr>
        <p:spPr>
          <a:xfrm>
            <a:off x="4913544" y="4637776"/>
            <a:ext cx="27945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Study experience</a:t>
            </a:r>
            <a:endParaRPr lang="en-US" altLang="ko-KR" sz="140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  <a:sym typeface="汉仪大黑简" panose="02010600000101010101" charset="-122"/>
            </a:endParaRPr>
          </a:p>
        </p:txBody>
      </p:sp>
      <p:sp>
        <p:nvSpPr>
          <p:cNvPr id="18" name="文本框"/>
          <p:cNvSpPr/>
          <p:nvPr/>
        </p:nvSpPr>
        <p:spPr>
          <a:xfrm>
            <a:off x="4913543" y="4188277"/>
            <a:ext cx="27945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课程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体验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3" name="文本框"/>
          <p:cNvSpPr/>
          <p:nvPr/>
        </p:nvSpPr>
        <p:spPr>
          <a:xfrm>
            <a:off x="4900843" y="3693532"/>
            <a:ext cx="279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</a:rPr>
              <a:t>03.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sp>
        <p:nvSpPr>
          <p:cNvPr id="20" name="文本框"/>
          <p:cNvSpPr txBox="1"/>
          <p:nvPr/>
        </p:nvSpPr>
        <p:spPr>
          <a:xfrm>
            <a:off x="8164236" y="4637776"/>
            <a:ext cx="27945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Summary of feelings</a:t>
            </a:r>
            <a:endParaRPr lang="en-US" altLang="ko-KR" sz="140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  <a:sym typeface="汉仪大黑简" panose="02010600000101010101" charset="-122"/>
            </a:endParaRPr>
          </a:p>
        </p:txBody>
      </p:sp>
      <p:sp>
        <p:nvSpPr>
          <p:cNvPr id="21" name="文本框"/>
          <p:cNvSpPr/>
          <p:nvPr/>
        </p:nvSpPr>
        <p:spPr>
          <a:xfrm>
            <a:off x="8164235" y="4188277"/>
            <a:ext cx="27945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感想总结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22" name="文本框"/>
          <p:cNvSpPr/>
          <p:nvPr/>
        </p:nvSpPr>
        <p:spPr>
          <a:xfrm>
            <a:off x="8151535" y="3693532"/>
            <a:ext cx="279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</a:rPr>
              <a:t>04.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sp>
        <p:nvSpPr>
          <p:cNvPr id="23" name="文本框"/>
          <p:cNvSpPr txBox="1"/>
          <p:nvPr/>
        </p:nvSpPr>
        <p:spPr>
          <a:xfrm>
            <a:off x="1691653" y="2766473"/>
            <a:ext cx="2512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目录</a:t>
            </a:r>
            <a:endParaRPr lang="zh-CN" alt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91653" y="3391162"/>
            <a:ext cx="116586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Contents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</p:txBody>
      </p:sp>
      <p:pic>
        <p:nvPicPr>
          <p:cNvPr id="16" name="图片 15" descr="资源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50" y="-447675"/>
            <a:ext cx="3930650" cy="41414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9525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资源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045" y="220980"/>
            <a:ext cx="6089650" cy="6416040"/>
          </a:xfrm>
          <a:prstGeom prst="rect">
            <a:avLst/>
          </a:prstGeom>
        </p:spPr>
      </p:pic>
      <p:pic>
        <p:nvPicPr>
          <p:cNvPr id="2" name="图片 1" descr="资源 2"/>
          <p:cNvPicPr>
            <a:picLocks noChangeAspect="1"/>
          </p:cNvPicPr>
          <p:nvPr/>
        </p:nvPicPr>
        <p:blipFill>
          <a:blip r:embed="rId2"/>
          <a:srcRect b="37639"/>
          <a:stretch>
            <a:fillRect/>
          </a:stretch>
        </p:blipFill>
        <p:spPr>
          <a:xfrm>
            <a:off x="9041765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2"/>
          <a:srcRect l="1226" t="47970" r="-1226" b="1740"/>
          <a:stretch>
            <a:fillRect/>
          </a:stretch>
        </p:blipFill>
        <p:spPr>
          <a:xfrm>
            <a:off x="9525" y="4885690"/>
            <a:ext cx="3804920" cy="1972310"/>
          </a:xfrm>
          <a:prstGeom prst="rect">
            <a:avLst/>
          </a:prstGeom>
        </p:spPr>
      </p:pic>
      <p:sp>
        <p:nvSpPr>
          <p:cNvPr id="14" name="文本框 16"/>
          <p:cNvSpPr txBox="1"/>
          <p:nvPr/>
        </p:nvSpPr>
        <p:spPr>
          <a:xfrm flipH="1">
            <a:off x="2110438" y="2689363"/>
            <a:ext cx="7971118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</a:rPr>
              <a:t>感谢观赏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sp>
        <p:nvSpPr>
          <p:cNvPr id="19" name="文本框 19"/>
          <p:cNvSpPr txBox="1"/>
          <p:nvPr/>
        </p:nvSpPr>
        <p:spPr>
          <a:xfrm>
            <a:off x="3946197" y="3892559"/>
            <a:ext cx="429960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</a:rPr>
              <a:t>Thank you for participation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资源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4520" y="220980"/>
            <a:ext cx="6089650" cy="6416040"/>
          </a:xfrm>
          <a:prstGeom prst="rect">
            <a:avLst/>
          </a:prstGeom>
        </p:spPr>
      </p:pic>
      <p:pic>
        <p:nvPicPr>
          <p:cNvPr id="16" name="图片 15" descr="资源 2"/>
          <p:cNvPicPr>
            <a:picLocks noChangeAspect="1"/>
          </p:cNvPicPr>
          <p:nvPr/>
        </p:nvPicPr>
        <p:blipFill>
          <a:blip r:embed="rId2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18" name="图片 17" descr="资源 2"/>
          <p:cNvPicPr>
            <a:picLocks noChangeAspect="1"/>
          </p:cNvPicPr>
          <p:nvPr/>
        </p:nvPicPr>
        <p:blipFill>
          <a:blip r:embed="rId2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472143" y="2021713"/>
            <a:ext cx="118872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01</a:t>
            </a:r>
            <a:endParaRPr lang="en-US" altLang="zh-CN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27065" y="3038646"/>
            <a:ext cx="62788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选择成均馆的原因</a:t>
            </a:r>
            <a:endParaRPr lang="zh-CN" altLang="en-US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39612" y="4054309"/>
            <a:ext cx="505378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ko-KR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Reasons for choosing Sungkyunkwan</a:t>
            </a:r>
            <a:endParaRPr lang="en-US" altLang="zh-CN" b="1" dirty="0" err="1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9525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3233004" y="3503166"/>
            <a:ext cx="2863752" cy="1079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grpSp>
        <p:nvGrpSpPr>
          <p:cNvPr id="57" name="组合 56"/>
          <p:cNvGrpSpPr/>
          <p:nvPr/>
        </p:nvGrpSpPr>
        <p:grpSpPr>
          <a:xfrm>
            <a:off x="1211580" y="1906905"/>
            <a:ext cx="1439545" cy="3081655"/>
            <a:chOff x="3362" y="3583"/>
            <a:chExt cx="1698" cy="3634"/>
          </a:xfrm>
        </p:grpSpPr>
        <p:sp>
          <p:nvSpPr>
            <p:cNvPr id="48" name="矩形 47"/>
            <p:cNvSpPr/>
            <p:nvPr/>
          </p:nvSpPr>
          <p:spPr>
            <a:xfrm>
              <a:off x="3362" y="3583"/>
              <a:ext cx="1699" cy="1700"/>
            </a:xfrm>
            <a:prstGeom prst="rect">
              <a:avLst/>
            </a:prstGeom>
            <a:gradFill>
              <a:gsLst>
                <a:gs pos="50000">
                  <a:srgbClr val="C0D2BC"/>
                </a:gs>
                <a:gs pos="0">
                  <a:srgbClr val="D5E1D2"/>
                </a:gs>
                <a:gs pos="100000">
                  <a:srgbClr val="AAC2A5"/>
                </a:gs>
              </a:gsLst>
              <a:lin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800"/>
            </a:p>
          </p:txBody>
        </p:sp>
        <p:sp>
          <p:nvSpPr>
            <p:cNvPr id="51" name="矩形 50"/>
            <p:cNvSpPr/>
            <p:nvPr/>
          </p:nvSpPr>
          <p:spPr>
            <a:xfrm>
              <a:off x="3362" y="5517"/>
              <a:ext cx="1699" cy="1700"/>
            </a:xfrm>
            <a:prstGeom prst="rect">
              <a:avLst/>
            </a:prstGeom>
            <a:gradFill>
              <a:gsLst>
                <a:gs pos="50000">
                  <a:srgbClr val="ECCFCB"/>
                </a:gs>
                <a:gs pos="0">
                  <a:srgbClr val="F2DFDC"/>
                </a:gs>
                <a:gs pos="100000">
                  <a:srgbClr val="E5BEB9"/>
                </a:gs>
              </a:gsLst>
              <a:lin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800"/>
            </a:p>
          </p:txBody>
        </p:sp>
        <p:sp>
          <p:nvSpPr>
            <p:cNvPr id="55" name="Freeform 14"/>
            <p:cNvSpPr>
              <a:spLocks noEditPoints="1"/>
            </p:cNvSpPr>
            <p:nvPr/>
          </p:nvSpPr>
          <p:spPr bwMode="auto">
            <a:xfrm>
              <a:off x="4038" y="4222"/>
              <a:ext cx="348" cy="421"/>
            </a:xfrm>
            <a:custGeom>
              <a:avLst/>
              <a:gdLst>
                <a:gd name="T0" fmla="*/ 75 w 116"/>
                <a:gd name="T1" fmla="*/ 56 h 140"/>
                <a:gd name="T2" fmla="*/ 97 w 116"/>
                <a:gd name="T3" fmla="*/ 56 h 140"/>
                <a:gd name="T4" fmla="*/ 103 w 116"/>
                <a:gd name="T5" fmla="*/ 61 h 140"/>
                <a:gd name="T6" fmla="*/ 100 w 116"/>
                <a:gd name="T7" fmla="*/ 66 h 140"/>
                <a:gd name="T8" fmla="*/ 9 w 116"/>
                <a:gd name="T9" fmla="*/ 138 h 140"/>
                <a:gd name="T10" fmla="*/ 1 w 116"/>
                <a:gd name="T11" fmla="*/ 137 h 140"/>
                <a:gd name="T12" fmla="*/ 1 w 116"/>
                <a:gd name="T13" fmla="*/ 131 h 140"/>
                <a:gd name="T14" fmla="*/ 36 w 116"/>
                <a:gd name="T15" fmla="*/ 67 h 140"/>
                <a:gd name="T16" fmla="*/ 15 w 116"/>
                <a:gd name="T17" fmla="*/ 67 h 140"/>
                <a:gd name="T18" fmla="*/ 10 w 116"/>
                <a:gd name="T19" fmla="*/ 61 h 140"/>
                <a:gd name="T20" fmla="*/ 11 w 116"/>
                <a:gd name="T21" fmla="*/ 58 h 140"/>
                <a:gd name="T22" fmla="*/ 49 w 116"/>
                <a:gd name="T23" fmla="*/ 3 h 140"/>
                <a:gd name="T24" fmla="*/ 54 w 116"/>
                <a:gd name="T25" fmla="*/ 1 h 140"/>
                <a:gd name="T26" fmla="*/ 54 w 116"/>
                <a:gd name="T27" fmla="*/ 0 h 140"/>
                <a:gd name="T28" fmla="*/ 111 w 116"/>
                <a:gd name="T29" fmla="*/ 0 h 140"/>
                <a:gd name="T30" fmla="*/ 116 w 116"/>
                <a:gd name="T31" fmla="*/ 6 h 140"/>
                <a:gd name="T32" fmla="*/ 114 w 116"/>
                <a:gd name="T33" fmla="*/ 10 h 140"/>
                <a:gd name="T34" fmla="*/ 75 w 116"/>
                <a:gd name="T35" fmla="*/ 56 h 140"/>
                <a:gd name="T36" fmla="*/ 81 w 116"/>
                <a:gd name="T37" fmla="*/ 67 h 140"/>
                <a:gd name="T38" fmla="*/ 81 w 116"/>
                <a:gd name="T39" fmla="*/ 67 h 140"/>
                <a:gd name="T40" fmla="*/ 63 w 116"/>
                <a:gd name="T41" fmla="*/ 67 h 140"/>
                <a:gd name="T42" fmla="*/ 63 w 116"/>
                <a:gd name="T43" fmla="*/ 67 h 140"/>
                <a:gd name="T44" fmla="*/ 60 w 116"/>
                <a:gd name="T45" fmla="*/ 65 h 140"/>
                <a:gd name="T46" fmla="*/ 59 w 116"/>
                <a:gd name="T47" fmla="*/ 58 h 140"/>
                <a:gd name="T48" fmla="*/ 99 w 116"/>
                <a:gd name="T49" fmla="*/ 11 h 140"/>
                <a:gd name="T50" fmla="*/ 57 w 116"/>
                <a:gd name="T51" fmla="*/ 11 h 140"/>
                <a:gd name="T52" fmla="*/ 26 w 116"/>
                <a:gd name="T53" fmla="*/ 56 h 140"/>
                <a:gd name="T54" fmla="*/ 45 w 116"/>
                <a:gd name="T55" fmla="*/ 56 h 140"/>
                <a:gd name="T56" fmla="*/ 45 w 116"/>
                <a:gd name="T57" fmla="*/ 56 h 140"/>
                <a:gd name="T58" fmla="*/ 48 w 116"/>
                <a:gd name="T59" fmla="*/ 56 h 140"/>
                <a:gd name="T60" fmla="*/ 50 w 116"/>
                <a:gd name="T61" fmla="*/ 64 h 140"/>
                <a:gd name="T62" fmla="*/ 23 w 116"/>
                <a:gd name="T63" fmla="*/ 113 h 140"/>
                <a:gd name="T64" fmla="*/ 81 w 116"/>
                <a:gd name="T65" fmla="*/ 6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6" h="140">
                  <a:moveTo>
                    <a:pt x="75" y="56"/>
                  </a:moveTo>
                  <a:cubicBezTo>
                    <a:pt x="97" y="56"/>
                    <a:pt x="97" y="56"/>
                    <a:pt x="97" y="56"/>
                  </a:cubicBezTo>
                  <a:cubicBezTo>
                    <a:pt x="100" y="56"/>
                    <a:pt x="103" y="58"/>
                    <a:pt x="103" y="61"/>
                  </a:cubicBezTo>
                  <a:cubicBezTo>
                    <a:pt x="103" y="63"/>
                    <a:pt x="102" y="65"/>
                    <a:pt x="100" y="66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6" y="140"/>
                    <a:pt x="3" y="140"/>
                    <a:pt x="1" y="137"/>
                  </a:cubicBezTo>
                  <a:cubicBezTo>
                    <a:pt x="0" y="136"/>
                    <a:pt x="0" y="133"/>
                    <a:pt x="1" y="131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4"/>
                    <a:pt x="10" y="61"/>
                  </a:cubicBezTo>
                  <a:cubicBezTo>
                    <a:pt x="10" y="60"/>
                    <a:pt x="10" y="59"/>
                    <a:pt x="11" y="58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0" y="1"/>
                    <a:pt x="52" y="1"/>
                    <a:pt x="54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4" y="0"/>
                    <a:pt x="116" y="3"/>
                    <a:pt x="116" y="6"/>
                  </a:cubicBezTo>
                  <a:cubicBezTo>
                    <a:pt x="116" y="7"/>
                    <a:pt x="115" y="9"/>
                    <a:pt x="114" y="10"/>
                  </a:cubicBezTo>
                  <a:cubicBezTo>
                    <a:pt x="75" y="56"/>
                    <a:pt x="75" y="56"/>
                    <a:pt x="75" y="56"/>
                  </a:cubicBezTo>
                  <a:close/>
                  <a:moveTo>
                    <a:pt x="81" y="67"/>
                  </a:moveTo>
                  <a:cubicBezTo>
                    <a:pt x="81" y="67"/>
                    <a:pt x="81" y="67"/>
                    <a:pt x="81" y="67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2" y="67"/>
                    <a:pt x="61" y="66"/>
                    <a:pt x="60" y="65"/>
                  </a:cubicBezTo>
                  <a:cubicBezTo>
                    <a:pt x="57" y="63"/>
                    <a:pt x="57" y="60"/>
                    <a:pt x="59" y="58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6" y="56"/>
                    <a:pt x="47" y="56"/>
                    <a:pt x="48" y="56"/>
                  </a:cubicBezTo>
                  <a:cubicBezTo>
                    <a:pt x="51" y="58"/>
                    <a:pt x="52" y="61"/>
                    <a:pt x="50" y="64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81" y="67"/>
                    <a:pt x="81" y="67"/>
                    <a:pt x="81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72" tIns="45736" rIns="91472" bIns="4573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56" name="Freeform 19"/>
            <p:cNvSpPr>
              <a:spLocks noEditPoints="1"/>
            </p:cNvSpPr>
            <p:nvPr/>
          </p:nvSpPr>
          <p:spPr bwMode="auto">
            <a:xfrm>
              <a:off x="4002" y="6154"/>
              <a:ext cx="421" cy="425"/>
            </a:xfrm>
            <a:custGeom>
              <a:avLst/>
              <a:gdLst>
                <a:gd name="T0" fmla="*/ 116 w 140"/>
                <a:gd name="T1" fmla="*/ 2 h 141"/>
                <a:gd name="T2" fmla="*/ 122 w 140"/>
                <a:gd name="T3" fmla="*/ 3 h 141"/>
                <a:gd name="T4" fmla="*/ 122 w 140"/>
                <a:gd name="T5" fmla="*/ 3 h 141"/>
                <a:gd name="T6" fmla="*/ 138 w 140"/>
                <a:gd name="T7" fmla="*/ 19 h 141"/>
                <a:gd name="T8" fmla="*/ 138 w 140"/>
                <a:gd name="T9" fmla="*/ 19 h 141"/>
                <a:gd name="T10" fmla="*/ 139 w 140"/>
                <a:gd name="T11" fmla="*/ 25 h 141"/>
                <a:gd name="T12" fmla="*/ 118 w 140"/>
                <a:gd name="T13" fmla="*/ 43 h 141"/>
                <a:gd name="T14" fmla="*/ 103 w 140"/>
                <a:gd name="T15" fmla="*/ 46 h 141"/>
                <a:gd name="T16" fmla="*/ 99 w 140"/>
                <a:gd name="T17" fmla="*/ 102 h 141"/>
                <a:gd name="T18" fmla="*/ 69 w 140"/>
                <a:gd name="T19" fmla="*/ 115 h 141"/>
                <a:gd name="T20" fmla="*/ 26 w 140"/>
                <a:gd name="T21" fmla="*/ 72 h 141"/>
                <a:gd name="T22" fmla="*/ 69 w 140"/>
                <a:gd name="T23" fmla="*/ 29 h 141"/>
                <a:gd name="T24" fmla="*/ 100 w 140"/>
                <a:gd name="T25" fmla="*/ 33 h 141"/>
                <a:gd name="T26" fmla="*/ 98 w 140"/>
                <a:gd name="T27" fmla="*/ 20 h 141"/>
                <a:gd name="T28" fmla="*/ 124 w 140"/>
                <a:gd name="T29" fmla="*/ 55 h 141"/>
                <a:gd name="T30" fmla="*/ 135 w 140"/>
                <a:gd name="T31" fmla="*/ 52 h 141"/>
                <a:gd name="T32" fmla="*/ 138 w 140"/>
                <a:gd name="T33" fmla="*/ 72 h 141"/>
                <a:gd name="T34" fmla="*/ 69 w 140"/>
                <a:gd name="T35" fmla="*/ 141 h 141"/>
                <a:gd name="T36" fmla="*/ 0 w 140"/>
                <a:gd name="T37" fmla="*/ 72 h 141"/>
                <a:gd name="T38" fmla="*/ 69 w 140"/>
                <a:gd name="T39" fmla="*/ 3 h 141"/>
                <a:gd name="T40" fmla="*/ 89 w 140"/>
                <a:gd name="T41" fmla="*/ 6 h 141"/>
                <a:gd name="T42" fmla="*/ 86 w 140"/>
                <a:gd name="T43" fmla="*/ 16 h 141"/>
                <a:gd name="T44" fmla="*/ 69 w 140"/>
                <a:gd name="T45" fmla="*/ 14 h 141"/>
                <a:gd name="T46" fmla="*/ 11 w 140"/>
                <a:gd name="T47" fmla="*/ 72 h 141"/>
                <a:gd name="T48" fmla="*/ 69 w 140"/>
                <a:gd name="T49" fmla="*/ 130 h 141"/>
                <a:gd name="T50" fmla="*/ 127 w 140"/>
                <a:gd name="T51" fmla="*/ 72 h 141"/>
                <a:gd name="T52" fmla="*/ 124 w 140"/>
                <a:gd name="T53" fmla="*/ 55 h 141"/>
                <a:gd name="T54" fmla="*/ 69 w 140"/>
                <a:gd name="T55" fmla="*/ 52 h 141"/>
                <a:gd name="T56" fmla="*/ 90 w 140"/>
                <a:gd name="T57" fmla="*/ 43 h 141"/>
                <a:gd name="T58" fmla="*/ 43 w 140"/>
                <a:gd name="T59" fmla="*/ 46 h 141"/>
                <a:gd name="T60" fmla="*/ 43 w 140"/>
                <a:gd name="T61" fmla="*/ 46 h 141"/>
                <a:gd name="T62" fmla="*/ 43 w 140"/>
                <a:gd name="T63" fmla="*/ 98 h 141"/>
                <a:gd name="T64" fmla="*/ 94 w 140"/>
                <a:gd name="T65" fmla="*/ 98 h 141"/>
                <a:gd name="T66" fmla="*/ 105 w 140"/>
                <a:gd name="T67" fmla="*/ 72 h 141"/>
                <a:gd name="T68" fmla="*/ 86 w 140"/>
                <a:gd name="T69" fmla="*/ 62 h 141"/>
                <a:gd name="T70" fmla="*/ 83 w 140"/>
                <a:gd name="T71" fmla="*/ 86 h 141"/>
                <a:gd name="T72" fmla="*/ 69 w 140"/>
                <a:gd name="T73" fmla="*/ 92 h 141"/>
                <a:gd name="T74" fmla="*/ 55 w 140"/>
                <a:gd name="T75" fmla="*/ 86 h 141"/>
                <a:gd name="T76" fmla="*/ 55 w 140"/>
                <a:gd name="T77" fmla="*/ 58 h 141"/>
                <a:gd name="T78" fmla="*/ 69 w 140"/>
                <a:gd name="T79" fmla="*/ 52 h 141"/>
                <a:gd name="T80" fmla="*/ 73 w 140"/>
                <a:gd name="T81" fmla="*/ 60 h 141"/>
                <a:gd name="T82" fmla="*/ 60 w 140"/>
                <a:gd name="T83" fmla="*/ 63 h 141"/>
                <a:gd name="T84" fmla="*/ 56 w 140"/>
                <a:gd name="T85" fmla="*/ 72 h 141"/>
                <a:gd name="T86" fmla="*/ 69 w 140"/>
                <a:gd name="T87" fmla="*/ 85 h 141"/>
                <a:gd name="T88" fmla="*/ 78 w 140"/>
                <a:gd name="T89" fmla="*/ 81 h 141"/>
                <a:gd name="T90" fmla="*/ 81 w 140"/>
                <a:gd name="T91" fmla="*/ 68 h 141"/>
                <a:gd name="T92" fmla="*/ 65 w 140"/>
                <a:gd name="T93" fmla="*/ 76 h 141"/>
                <a:gd name="T94" fmla="*/ 73 w 140"/>
                <a:gd name="T95" fmla="*/ 60 h 141"/>
                <a:gd name="T96" fmla="*/ 117 w 140"/>
                <a:gd name="T97" fmla="*/ 10 h 141"/>
                <a:gd name="T98" fmla="*/ 106 w 140"/>
                <a:gd name="T99" fmla="*/ 30 h 141"/>
                <a:gd name="T100" fmla="*/ 117 w 140"/>
                <a:gd name="T101" fmla="*/ 10 h 141"/>
                <a:gd name="T102" fmla="*/ 123 w 140"/>
                <a:gd name="T103" fmla="*/ 22 h 141"/>
                <a:gd name="T104" fmla="*/ 118 w 140"/>
                <a:gd name="T105" fmla="*/ 37 h 141"/>
                <a:gd name="T106" fmla="*/ 123 w 140"/>
                <a:gd name="T107" fmla="*/ 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" h="141">
                  <a:moveTo>
                    <a:pt x="98" y="20"/>
                  </a:moveTo>
                  <a:cubicBezTo>
                    <a:pt x="116" y="2"/>
                    <a:pt x="116" y="2"/>
                    <a:pt x="116" y="2"/>
                  </a:cubicBezTo>
                  <a:cubicBezTo>
                    <a:pt x="118" y="0"/>
                    <a:pt x="120" y="0"/>
                    <a:pt x="121" y="2"/>
                  </a:cubicBezTo>
                  <a:cubicBezTo>
                    <a:pt x="121" y="2"/>
                    <a:pt x="122" y="3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5" y="16"/>
                    <a:pt x="125" y="16"/>
                    <a:pt x="125" y="16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9" y="19"/>
                    <a:pt x="139" y="20"/>
                  </a:cubicBezTo>
                  <a:cubicBezTo>
                    <a:pt x="140" y="21"/>
                    <a:pt x="140" y="23"/>
                    <a:pt x="139" y="25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3"/>
                    <a:pt x="119" y="44"/>
                    <a:pt x="118" y="43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8" y="53"/>
                    <a:pt x="112" y="62"/>
                    <a:pt x="112" y="72"/>
                  </a:cubicBezTo>
                  <a:cubicBezTo>
                    <a:pt x="112" y="84"/>
                    <a:pt x="107" y="95"/>
                    <a:pt x="99" y="102"/>
                  </a:cubicBezTo>
                  <a:cubicBezTo>
                    <a:pt x="99" y="102"/>
                    <a:pt x="99" y="102"/>
                    <a:pt x="99" y="102"/>
                  </a:cubicBezTo>
                  <a:cubicBezTo>
                    <a:pt x="91" y="110"/>
                    <a:pt x="81" y="115"/>
                    <a:pt x="69" y="115"/>
                  </a:cubicBezTo>
                  <a:cubicBezTo>
                    <a:pt x="57" y="115"/>
                    <a:pt x="46" y="110"/>
                    <a:pt x="39" y="102"/>
                  </a:cubicBezTo>
                  <a:cubicBezTo>
                    <a:pt x="31" y="95"/>
                    <a:pt x="26" y="84"/>
                    <a:pt x="26" y="72"/>
                  </a:cubicBezTo>
                  <a:cubicBezTo>
                    <a:pt x="26" y="60"/>
                    <a:pt x="31" y="50"/>
                    <a:pt x="39" y="42"/>
                  </a:cubicBezTo>
                  <a:cubicBezTo>
                    <a:pt x="46" y="34"/>
                    <a:pt x="57" y="29"/>
                    <a:pt x="69" y="29"/>
                  </a:cubicBezTo>
                  <a:cubicBezTo>
                    <a:pt x="79" y="29"/>
                    <a:pt x="88" y="33"/>
                    <a:pt x="95" y="38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7" y="22"/>
                    <a:pt x="98" y="21"/>
                    <a:pt x="98" y="20"/>
                  </a:cubicBezTo>
                  <a:close/>
                  <a:moveTo>
                    <a:pt x="124" y="55"/>
                  </a:moveTo>
                  <a:cubicBezTo>
                    <a:pt x="124" y="55"/>
                    <a:pt x="124" y="55"/>
                    <a:pt x="124" y="55"/>
                  </a:cubicBezTo>
                  <a:cubicBezTo>
                    <a:pt x="124" y="52"/>
                    <a:pt x="125" y="49"/>
                    <a:pt x="128" y="48"/>
                  </a:cubicBezTo>
                  <a:cubicBezTo>
                    <a:pt x="131" y="47"/>
                    <a:pt x="134" y="49"/>
                    <a:pt x="135" y="52"/>
                  </a:cubicBezTo>
                  <a:cubicBezTo>
                    <a:pt x="136" y="55"/>
                    <a:pt x="137" y="58"/>
                    <a:pt x="137" y="62"/>
                  </a:cubicBezTo>
                  <a:cubicBezTo>
                    <a:pt x="138" y="65"/>
                    <a:pt x="138" y="69"/>
                    <a:pt x="138" y="72"/>
                  </a:cubicBezTo>
                  <a:cubicBezTo>
                    <a:pt x="138" y="91"/>
                    <a:pt x="130" y="108"/>
                    <a:pt x="118" y="121"/>
                  </a:cubicBezTo>
                  <a:cubicBezTo>
                    <a:pt x="105" y="133"/>
                    <a:pt x="88" y="141"/>
                    <a:pt x="69" y="141"/>
                  </a:cubicBezTo>
                  <a:cubicBezTo>
                    <a:pt x="50" y="141"/>
                    <a:pt x="33" y="133"/>
                    <a:pt x="20" y="121"/>
                  </a:cubicBezTo>
                  <a:cubicBezTo>
                    <a:pt x="8" y="108"/>
                    <a:pt x="0" y="91"/>
                    <a:pt x="0" y="72"/>
                  </a:cubicBezTo>
                  <a:cubicBezTo>
                    <a:pt x="0" y="53"/>
                    <a:pt x="8" y="36"/>
                    <a:pt x="20" y="23"/>
                  </a:cubicBezTo>
                  <a:cubicBezTo>
                    <a:pt x="33" y="11"/>
                    <a:pt x="50" y="3"/>
                    <a:pt x="69" y="3"/>
                  </a:cubicBezTo>
                  <a:cubicBezTo>
                    <a:pt x="72" y="3"/>
                    <a:pt x="76" y="3"/>
                    <a:pt x="79" y="4"/>
                  </a:cubicBezTo>
                  <a:cubicBezTo>
                    <a:pt x="82" y="4"/>
                    <a:pt x="86" y="5"/>
                    <a:pt x="89" y="6"/>
                  </a:cubicBezTo>
                  <a:cubicBezTo>
                    <a:pt x="92" y="7"/>
                    <a:pt x="93" y="10"/>
                    <a:pt x="93" y="13"/>
                  </a:cubicBezTo>
                  <a:cubicBezTo>
                    <a:pt x="92" y="16"/>
                    <a:pt x="89" y="17"/>
                    <a:pt x="86" y="16"/>
                  </a:cubicBezTo>
                  <a:cubicBezTo>
                    <a:pt x="83" y="16"/>
                    <a:pt x="80" y="15"/>
                    <a:pt x="77" y="15"/>
                  </a:cubicBezTo>
                  <a:cubicBezTo>
                    <a:pt x="75" y="14"/>
                    <a:pt x="72" y="14"/>
                    <a:pt x="69" y="14"/>
                  </a:cubicBezTo>
                  <a:cubicBezTo>
                    <a:pt x="53" y="14"/>
                    <a:pt x="38" y="21"/>
                    <a:pt x="28" y="31"/>
                  </a:cubicBezTo>
                  <a:cubicBezTo>
                    <a:pt x="17" y="42"/>
                    <a:pt x="11" y="56"/>
                    <a:pt x="11" y="72"/>
                  </a:cubicBezTo>
                  <a:cubicBezTo>
                    <a:pt x="11" y="88"/>
                    <a:pt x="17" y="103"/>
                    <a:pt x="28" y="113"/>
                  </a:cubicBezTo>
                  <a:cubicBezTo>
                    <a:pt x="38" y="124"/>
                    <a:pt x="53" y="130"/>
                    <a:pt x="69" y="130"/>
                  </a:cubicBezTo>
                  <a:cubicBezTo>
                    <a:pt x="85" y="130"/>
                    <a:pt x="99" y="124"/>
                    <a:pt x="110" y="113"/>
                  </a:cubicBezTo>
                  <a:cubicBezTo>
                    <a:pt x="120" y="103"/>
                    <a:pt x="127" y="88"/>
                    <a:pt x="127" y="72"/>
                  </a:cubicBezTo>
                  <a:cubicBezTo>
                    <a:pt x="127" y="69"/>
                    <a:pt x="127" y="66"/>
                    <a:pt x="126" y="64"/>
                  </a:cubicBezTo>
                  <a:cubicBezTo>
                    <a:pt x="126" y="61"/>
                    <a:pt x="125" y="58"/>
                    <a:pt x="124" y="55"/>
                  </a:cubicBezTo>
                  <a:close/>
                  <a:moveTo>
                    <a:pt x="69" y="52"/>
                  </a:moveTo>
                  <a:cubicBezTo>
                    <a:pt x="69" y="52"/>
                    <a:pt x="69" y="52"/>
                    <a:pt x="69" y="52"/>
                  </a:cubicBezTo>
                  <a:cubicBezTo>
                    <a:pt x="72" y="52"/>
                    <a:pt x="76" y="53"/>
                    <a:pt x="78" y="55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4" y="38"/>
                    <a:pt x="77" y="36"/>
                    <a:pt x="69" y="36"/>
                  </a:cubicBezTo>
                  <a:cubicBezTo>
                    <a:pt x="59" y="36"/>
                    <a:pt x="50" y="40"/>
                    <a:pt x="43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37" y="53"/>
                    <a:pt x="33" y="62"/>
                    <a:pt x="33" y="72"/>
                  </a:cubicBezTo>
                  <a:cubicBezTo>
                    <a:pt x="33" y="82"/>
                    <a:pt x="37" y="91"/>
                    <a:pt x="43" y="98"/>
                  </a:cubicBezTo>
                  <a:cubicBezTo>
                    <a:pt x="50" y="104"/>
                    <a:pt x="59" y="108"/>
                    <a:pt x="69" y="108"/>
                  </a:cubicBezTo>
                  <a:cubicBezTo>
                    <a:pt x="79" y="108"/>
                    <a:pt x="88" y="104"/>
                    <a:pt x="94" y="98"/>
                  </a:cubicBezTo>
                  <a:cubicBezTo>
                    <a:pt x="95" y="98"/>
                    <a:pt x="95" y="98"/>
                    <a:pt x="95" y="98"/>
                  </a:cubicBezTo>
                  <a:cubicBezTo>
                    <a:pt x="101" y="91"/>
                    <a:pt x="105" y="82"/>
                    <a:pt x="105" y="72"/>
                  </a:cubicBezTo>
                  <a:cubicBezTo>
                    <a:pt x="105" y="64"/>
                    <a:pt x="103" y="57"/>
                    <a:pt x="98" y="51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8" y="65"/>
                    <a:pt x="89" y="69"/>
                    <a:pt x="89" y="72"/>
                  </a:cubicBezTo>
                  <a:cubicBezTo>
                    <a:pt x="89" y="77"/>
                    <a:pt x="86" y="82"/>
                    <a:pt x="83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79" y="90"/>
                    <a:pt x="74" y="92"/>
                    <a:pt x="69" y="92"/>
                  </a:cubicBezTo>
                  <a:cubicBezTo>
                    <a:pt x="63" y="92"/>
                    <a:pt x="59" y="90"/>
                    <a:pt x="55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1" y="82"/>
                    <a:pt x="49" y="78"/>
                    <a:pt x="49" y="72"/>
                  </a:cubicBezTo>
                  <a:cubicBezTo>
                    <a:pt x="49" y="67"/>
                    <a:pt x="51" y="62"/>
                    <a:pt x="55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9" y="55"/>
                    <a:pt x="63" y="52"/>
                    <a:pt x="69" y="52"/>
                  </a:cubicBezTo>
                  <a:close/>
                  <a:moveTo>
                    <a:pt x="73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2" y="59"/>
                    <a:pt x="71" y="59"/>
                    <a:pt x="69" y="59"/>
                  </a:cubicBezTo>
                  <a:cubicBezTo>
                    <a:pt x="65" y="59"/>
                    <a:pt x="62" y="60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7" y="65"/>
                    <a:pt x="56" y="68"/>
                    <a:pt x="56" y="72"/>
                  </a:cubicBezTo>
                  <a:cubicBezTo>
                    <a:pt x="56" y="76"/>
                    <a:pt x="57" y="79"/>
                    <a:pt x="60" y="81"/>
                  </a:cubicBezTo>
                  <a:cubicBezTo>
                    <a:pt x="62" y="84"/>
                    <a:pt x="65" y="85"/>
                    <a:pt x="69" y="85"/>
                  </a:cubicBezTo>
                  <a:cubicBezTo>
                    <a:pt x="73" y="85"/>
                    <a:pt x="76" y="84"/>
                    <a:pt x="78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81" y="79"/>
                    <a:pt x="82" y="76"/>
                    <a:pt x="82" y="72"/>
                  </a:cubicBezTo>
                  <a:cubicBezTo>
                    <a:pt x="82" y="70"/>
                    <a:pt x="82" y="69"/>
                    <a:pt x="81" y="68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1" y="78"/>
                    <a:pt x="67" y="78"/>
                    <a:pt x="65" y="76"/>
                  </a:cubicBezTo>
                  <a:cubicBezTo>
                    <a:pt x="63" y="74"/>
                    <a:pt x="63" y="70"/>
                    <a:pt x="65" y="68"/>
                  </a:cubicBezTo>
                  <a:cubicBezTo>
                    <a:pt x="73" y="60"/>
                    <a:pt x="73" y="60"/>
                    <a:pt x="73" y="60"/>
                  </a:cubicBezTo>
                  <a:close/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7" y="10"/>
                    <a:pt x="117" y="10"/>
                    <a:pt x="117" y="10"/>
                  </a:cubicBezTo>
                  <a:close/>
                  <a:moveTo>
                    <a:pt x="123" y="22"/>
                  </a:moveTo>
                  <a:cubicBezTo>
                    <a:pt x="123" y="22"/>
                    <a:pt x="123" y="22"/>
                    <a:pt x="123" y="22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31" y="24"/>
                    <a:pt x="131" y="24"/>
                    <a:pt x="131" y="24"/>
                  </a:cubicBezTo>
                  <a:cubicBezTo>
                    <a:pt x="123" y="22"/>
                    <a:pt x="123" y="22"/>
                    <a:pt x="12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72" tIns="45736" rIns="91472" bIns="4573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800"/>
            </a:p>
          </p:txBody>
        </p:sp>
      </p:grpSp>
      <p:sp>
        <p:nvSpPr>
          <p:cNvPr id="58" name="文本框"/>
          <p:cNvSpPr txBox="1"/>
          <p:nvPr/>
        </p:nvSpPr>
        <p:spPr>
          <a:xfrm>
            <a:off x="2907579" y="2191756"/>
            <a:ext cx="27945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400" b="1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Geographically close</a:t>
            </a:r>
            <a:endParaRPr lang="en-US" altLang="ko-KR" sz="1400" b="1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  <a:sym typeface="汉仪大黑简" panose="02010600000101010101" charset="-122"/>
            </a:endParaRPr>
          </a:p>
        </p:txBody>
      </p:sp>
      <p:sp>
        <p:nvSpPr>
          <p:cNvPr id="59" name="文本框"/>
          <p:cNvSpPr/>
          <p:nvPr/>
        </p:nvSpPr>
        <p:spPr>
          <a:xfrm>
            <a:off x="2907578" y="1906722"/>
            <a:ext cx="27945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地理位置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近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60" name="文本框"/>
          <p:cNvSpPr txBox="1"/>
          <p:nvPr/>
        </p:nvSpPr>
        <p:spPr>
          <a:xfrm>
            <a:off x="2917104" y="3835771"/>
            <a:ext cx="27945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400" b="1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R</a:t>
            </a:r>
            <a:r>
              <a:rPr lang="en-US" altLang="ko-KR" sz="1400" b="1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ich curriculum</a:t>
            </a:r>
            <a:endParaRPr lang="en-US" altLang="ko-KR" sz="1400" b="1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  <a:sym typeface="汉仪大黑简" panose="02010600000101010101" charset="-122"/>
            </a:endParaRPr>
          </a:p>
        </p:txBody>
      </p:sp>
      <p:sp>
        <p:nvSpPr>
          <p:cNvPr id="61" name="文本框"/>
          <p:cNvSpPr/>
          <p:nvPr/>
        </p:nvSpPr>
        <p:spPr>
          <a:xfrm>
            <a:off x="2907578" y="3546292"/>
            <a:ext cx="27945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丰富的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课程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17" name="图片 16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18" name="图片 17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665" y="1812290"/>
            <a:ext cx="4786630" cy="3244215"/>
          </a:xfrm>
          <a:prstGeom prst="rect">
            <a:avLst/>
          </a:prstGeom>
        </p:spPr>
      </p:pic>
      <p:sp>
        <p:nvSpPr>
          <p:cNvPr id="3" name="文本框"/>
          <p:cNvSpPr/>
          <p:nvPr/>
        </p:nvSpPr>
        <p:spPr>
          <a:xfrm>
            <a:off x="2907578" y="2673802"/>
            <a:ext cx="27945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课程时间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合理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4" name="文本框"/>
          <p:cNvSpPr txBox="1"/>
          <p:nvPr/>
        </p:nvSpPr>
        <p:spPr>
          <a:xfrm>
            <a:off x="2907579" y="2943596"/>
            <a:ext cx="27945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400" b="1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Reasonable course time</a:t>
            </a:r>
            <a:endParaRPr lang="en-US" altLang="ko-KR" sz="1400" b="1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  <a:sym typeface="汉仪大黑简" panose="02010600000101010101" charset="-122"/>
            </a:endParaRPr>
          </a:p>
        </p:txBody>
      </p:sp>
      <p:sp>
        <p:nvSpPr>
          <p:cNvPr id="5" name="文本框"/>
          <p:cNvSpPr/>
          <p:nvPr/>
        </p:nvSpPr>
        <p:spPr>
          <a:xfrm>
            <a:off x="2917103" y="4368617"/>
            <a:ext cx="27945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时尚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文化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6" name="文本框"/>
          <p:cNvSpPr txBox="1"/>
          <p:nvPr/>
        </p:nvSpPr>
        <p:spPr>
          <a:xfrm>
            <a:off x="2917104" y="4642221"/>
            <a:ext cx="27945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400" b="1">
                <a:solidFill>
                  <a:schemeClr val="tx1">
                    <a:lumMod val="75000"/>
                    <a:lumOff val="25000"/>
                  </a:schemeClr>
                </a:solidFill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Korean fashion culture</a:t>
            </a:r>
            <a:endParaRPr lang="en-US" altLang="ko-KR" sz="1400" b="1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  <a:sym typeface="汉仪大黑简" panose="02010600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资源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4520" y="220980"/>
            <a:ext cx="6089650" cy="6416040"/>
          </a:xfrm>
          <a:prstGeom prst="rect">
            <a:avLst/>
          </a:prstGeom>
        </p:spPr>
      </p:pic>
      <p:pic>
        <p:nvPicPr>
          <p:cNvPr id="2" name="图片 1" descr="资源 2"/>
          <p:cNvPicPr>
            <a:picLocks noChangeAspect="1"/>
          </p:cNvPicPr>
          <p:nvPr/>
        </p:nvPicPr>
        <p:blipFill>
          <a:blip r:embed="rId2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3" name="图片 2" descr="资源 2"/>
          <p:cNvPicPr>
            <a:picLocks noChangeAspect="1"/>
          </p:cNvPicPr>
          <p:nvPr/>
        </p:nvPicPr>
        <p:blipFill>
          <a:blip r:embed="rId2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472143" y="2021713"/>
            <a:ext cx="118872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</a:rPr>
              <a:t>02</a:t>
            </a:r>
            <a:endParaRPr lang="en-US" altLang="zh-CN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51065" y="3038646"/>
            <a:ext cx="32308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衣食住行</a:t>
            </a:r>
            <a:endParaRPr lang="zh-CN" altLang="en-US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39612" y="4054309"/>
            <a:ext cx="505378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ko-KR">
                <a:latin typeface="汉仪君黑-35W" panose="00020600040101010101" charset="-122"/>
                <a:ea typeface="汉仪君黑-35W" panose="00020600040101010101" charset="-122"/>
                <a:sym typeface="汉仪大黑简" panose="02010600000101010101" charset="-122"/>
              </a:rPr>
              <a:t>Food, clothing, shelter and transportation</a:t>
            </a:r>
            <a:endParaRPr lang="en-US" altLang="zh-CN" b="1" dirty="0" err="1" smtClean="0">
              <a:solidFill>
                <a:schemeClr val="tx1">
                  <a:lumMod val="75000"/>
                  <a:lumOff val="25000"/>
                </a:schemeClr>
              </a:solidFill>
              <a:latin typeface="汉仪君黑-35W" panose="00020600040101010101" charset="-122"/>
              <a:ea typeface="汉仪君黑-35W" panose="0002060004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18" name="图片 17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092835" y="883920"/>
            <a:ext cx="1701165" cy="54800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975360" y="741680"/>
            <a:ext cx="1701800" cy="548005"/>
          </a:xfrm>
          <a:prstGeom prst="rect">
            <a:avLst/>
          </a:prstGeom>
          <a:gradFill>
            <a:gsLst>
              <a:gs pos="2000">
                <a:srgbClr val="C0D2BC"/>
              </a:gs>
              <a:gs pos="0">
                <a:srgbClr val="D5E1D2"/>
              </a:gs>
              <a:gs pos="100000">
                <a:srgbClr val="AAC2A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092835" y="815975"/>
            <a:ext cx="14668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衣在</a:t>
            </a:r>
            <a:r>
              <a:rPr lang="en-US" altLang="zh-CN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SKKU</a:t>
            </a:r>
            <a:endParaRPr lang="en-US" altLang="zh-CN" sz="2000" dirty="0" smtClean="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35" y="1755775"/>
            <a:ext cx="3273425" cy="4364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540" y="1898015"/>
            <a:ext cx="5514975" cy="4080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18" name="图片 17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092835" y="883920"/>
            <a:ext cx="1701165" cy="54800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975360" y="741680"/>
            <a:ext cx="1701800" cy="548005"/>
          </a:xfrm>
          <a:prstGeom prst="rect">
            <a:avLst/>
          </a:prstGeom>
          <a:gradFill>
            <a:gsLst>
              <a:gs pos="2000">
                <a:srgbClr val="C0D2BC"/>
              </a:gs>
              <a:gs pos="0">
                <a:srgbClr val="D5E1D2"/>
              </a:gs>
              <a:gs pos="100000">
                <a:srgbClr val="AAC2A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092835" y="815975"/>
            <a:ext cx="14668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食在</a:t>
            </a:r>
            <a:r>
              <a:rPr lang="en-US" altLang="zh-CN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SKKU</a:t>
            </a:r>
            <a:endParaRPr lang="en-US" altLang="zh-CN" sz="2000" dirty="0" smtClean="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4130" b="26193"/>
          <a:stretch>
            <a:fillRect/>
          </a:stretch>
        </p:blipFill>
        <p:spPr>
          <a:xfrm>
            <a:off x="859790" y="2301875"/>
            <a:ext cx="3804285" cy="30251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175" y="2301875"/>
            <a:ext cx="4094480" cy="3036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105" y="2301875"/>
            <a:ext cx="4055110" cy="3041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775" y="2302510"/>
            <a:ext cx="4055745" cy="3041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1615" y="2302510"/>
            <a:ext cx="4039235" cy="3029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18" name="图片 17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092835" y="883920"/>
            <a:ext cx="1701165" cy="54800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975360" y="741680"/>
            <a:ext cx="1701800" cy="548005"/>
          </a:xfrm>
          <a:prstGeom prst="rect">
            <a:avLst/>
          </a:prstGeom>
          <a:gradFill>
            <a:gsLst>
              <a:gs pos="2000">
                <a:srgbClr val="C0D2BC"/>
              </a:gs>
              <a:gs pos="0">
                <a:srgbClr val="D5E1D2"/>
              </a:gs>
              <a:gs pos="100000">
                <a:srgbClr val="AAC2A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092835" y="815975"/>
            <a:ext cx="14668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食在</a:t>
            </a:r>
            <a:r>
              <a:rPr lang="en-US" altLang="zh-CN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SKKU</a:t>
            </a:r>
            <a:endParaRPr lang="en-US" altLang="zh-CN" sz="2000" dirty="0" smtClean="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10815" b="8657"/>
          <a:stretch>
            <a:fillRect/>
          </a:stretch>
        </p:blipFill>
        <p:spPr>
          <a:xfrm>
            <a:off x="975360" y="1965960"/>
            <a:ext cx="3442335" cy="36963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6593" r="16093"/>
          <a:stretch>
            <a:fillRect/>
          </a:stretch>
        </p:blipFill>
        <p:spPr>
          <a:xfrm>
            <a:off x="3105150" y="1965960"/>
            <a:ext cx="3355975" cy="3739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645" y="1965960"/>
            <a:ext cx="5014595" cy="37611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160" y="1966595"/>
            <a:ext cx="2819400" cy="3760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资源 2"/>
          <p:cNvPicPr>
            <a:picLocks noChangeAspect="1"/>
          </p:cNvPicPr>
          <p:nvPr/>
        </p:nvPicPr>
        <p:blipFill>
          <a:blip r:embed="rId1"/>
          <a:srcRect b="37639"/>
          <a:stretch>
            <a:fillRect/>
          </a:stretch>
        </p:blipFill>
        <p:spPr>
          <a:xfrm>
            <a:off x="9032240" y="0"/>
            <a:ext cx="3159760" cy="2030730"/>
          </a:xfrm>
          <a:prstGeom prst="rect">
            <a:avLst/>
          </a:prstGeom>
        </p:spPr>
      </p:pic>
      <p:pic>
        <p:nvPicPr>
          <p:cNvPr id="18" name="图片 17" descr="资源 2"/>
          <p:cNvPicPr>
            <a:picLocks noChangeAspect="1"/>
          </p:cNvPicPr>
          <p:nvPr/>
        </p:nvPicPr>
        <p:blipFill>
          <a:blip r:embed="rId1"/>
          <a:srcRect l="1226" t="47970" r="-1226" b="1740"/>
          <a:stretch>
            <a:fillRect/>
          </a:stretch>
        </p:blipFill>
        <p:spPr>
          <a:xfrm>
            <a:off x="0" y="4885690"/>
            <a:ext cx="3804920" cy="197231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092835" y="883920"/>
            <a:ext cx="1701165" cy="54800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975360" y="741680"/>
            <a:ext cx="1701800" cy="548005"/>
          </a:xfrm>
          <a:prstGeom prst="rect">
            <a:avLst/>
          </a:prstGeom>
          <a:gradFill>
            <a:gsLst>
              <a:gs pos="2000">
                <a:srgbClr val="C0D2BC"/>
              </a:gs>
              <a:gs pos="0">
                <a:srgbClr val="D5E1D2"/>
              </a:gs>
              <a:gs pos="100000">
                <a:srgbClr val="AAC2A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092835" y="815975"/>
            <a:ext cx="14668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食在</a:t>
            </a:r>
            <a:r>
              <a:rPr lang="en-US" altLang="zh-CN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K</a:t>
            </a:r>
            <a:r>
              <a:rPr lang="en-US" altLang="zh-CN" sz="2000" dirty="0" smtClean="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Arial" panose="020B0604020202090204" pitchFamily="34" charset="0"/>
                <a:sym typeface="+mn-ea"/>
              </a:rPr>
              <a:t>orea</a:t>
            </a:r>
            <a:endParaRPr lang="en-US" altLang="zh-CN" sz="2000" dirty="0" smtClean="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6207" b="20859"/>
          <a:stretch>
            <a:fillRect/>
          </a:stretch>
        </p:blipFill>
        <p:spPr>
          <a:xfrm>
            <a:off x="1100455" y="2202180"/>
            <a:ext cx="3388995" cy="3295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991" r="12130"/>
          <a:stretch>
            <a:fillRect/>
          </a:stretch>
        </p:blipFill>
        <p:spPr>
          <a:xfrm>
            <a:off x="2865755" y="2212340"/>
            <a:ext cx="3536315" cy="33204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22148"/>
          <a:stretch>
            <a:fillRect/>
          </a:stretch>
        </p:blipFill>
        <p:spPr>
          <a:xfrm>
            <a:off x="4428490" y="2194560"/>
            <a:ext cx="3465195" cy="33381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27815"/>
          <a:stretch>
            <a:fillRect/>
          </a:stretch>
        </p:blipFill>
        <p:spPr>
          <a:xfrm>
            <a:off x="6285230" y="2194560"/>
            <a:ext cx="3229610" cy="3355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t="12889" b="15731"/>
          <a:stretch>
            <a:fillRect/>
          </a:stretch>
        </p:blipFill>
        <p:spPr>
          <a:xfrm>
            <a:off x="8273415" y="2194560"/>
            <a:ext cx="3524885" cy="335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1349</Words>
  <Application>WPS 文字</Application>
  <PresentationFormat>宽屏</PresentationFormat>
  <Paragraphs>131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汉仪雅酷黑 65W</vt:lpstr>
      <vt:lpstr>汉仪中黑KW</vt:lpstr>
      <vt:lpstr>汉仪君黑-35W</vt:lpstr>
      <vt:lpstr>汉仪大黑简</vt:lpstr>
      <vt:lpstr>等线</vt:lpstr>
      <vt:lpstr>汉仪中等线KW</vt:lpstr>
      <vt:lpstr>微软雅黑</vt:lpstr>
      <vt:lpstr>汉仪旗黑</vt:lpstr>
      <vt:lpstr>宋体</vt:lpstr>
      <vt:lpstr>Arial Unicode MS</vt:lpstr>
      <vt:lpstr>等线 Light</vt:lpstr>
      <vt:lpstr>Calibri</vt:lpstr>
      <vt:lpstr>Helvetica Neue</vt:lpstr>
      <vt:lpstr>汉仪书宋二KW</vt:lpstr>
      <vt:lpstr>Times New Roman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DoubleOX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吒吒刷锅盖</cp:lastModifiedBy>
  <cp:revision>11</cp:revision>
  <dcterms:created xsi:type="dcterms:W3CDTF">2023-11-20T09:18:48Z</dcterms:created>
  <dcterms:modified xsi:type="dcterms:W3CDTF">2023-11-20T09:18:48Z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1CF2C42A35801A272EF65A65EA64ACB5_41</vt:lpwstr>
  </property>
  <property fmtid="{D5CDD505-2E9C-101B-9397-08002B2CF9AE}" pid="3" name="KSOProductBuildVer">
    <vt:lpwstr>2052-6.2.2.8394</vt:lpwstr>
  </property>
  <property fmtid="{D5CDD505-2E9C-101B-9397-08002B2CF9AE}" pid="4" name="KSOTemplateUUID">
    <vt:lpwstr>v1.0_mb_rNzCIkXxL4f3Rgec6CcuXg==</vt:lpwstr>
  </property>
</Properties>
</file>